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59"/>
  </p:notesMasterIdLst>
  <p:sldIdLst>
    <p:sldId id="256" r:id="rId2"/>
    <p:sldId id="340" r:id="rId3"/>
    <p:sldId id="302" r:id="rId4"/>
    <p:sldId id="303" r:id="rId5"/>
    <p:sldId id="304" r:id="rId6"/>
    <p:sldId id="305" r:id="rId7"/>
    <p:sldId id="342" r:id="rId8"/>
    <p:sldId id="306" r:id="rId9"/>
    <p:sldId id="307" r:id="rId10"/>
    <p:sldId id="309" r:id="rId11"/>
    <p:sldId id="310" r:id="rId12"/>
    <p:sldId id="311" r:id="rId13"/>
    <p:sldId id="312" r:id="rId14"/>
    <p:sldId id="313" r:id="rId15"/>
    <p:sldId id="314" r:id="rId16"/>
    <p:sldId id="315" r:id="rId17"/>
    <p:sldId id="316" r:id="rId18"/>
    <p:sldId id="317" r:id="rId19"/>
    <p:sldId id="318" r:id="rId20"/>
    <p:sldId id="319" r:id="rId21"/>
    <p:sldId id="320" r:id="rId22"/>
    <p:sldId id="329" r:id="rId23"/>
    <p:sldId id="333" r:id="rId24"/>
    <p:sldId id="334" r:id="rId25"/>
    <p:sldId id="330" r:id="rId26"/>
    <p:sldId id="331" r:id="rId27"/>
    <p:sldId id="332" r:id="rId28"/>
    <p:sldId id="326" r:id="rId29"/>
    <p:sldId id="327" r:id="rId30"/>
    <p:sldId id="336" r:id="rId31"/>
    <p:sldId id="337" r:id="rId32"/>
    <p:sldId id="338" r:id="rId33"/>
    <p:sldId id="341" r:id="rId34"/>
    <p:sldId id="322" r:id="rId35"/>
    <p:sldId id="259" r:id="rId36"/>
    <p:sldId id="260" r:id="rId37"/>
    <p:sldId id="261" r:id="rId38"/>
    <p:sldId id="262" r:id="rId39"/>
    <p:sldId id="263" r:id="rId40"/>
    <p:sldId id="264" r:id="rId41"/>
    <p:sldId id="265" r:id="rId42"/>
    <p:sldId id="266" r:id="rId43"/>
    <p:sldId id="267" r:id="rId44"/>
    <p:sldId id="268" r:id="rId45"/>
    <p:sldId id="269" r:id="rId46"/>
    <p:sldId id="323" r:id="rId47"/>
    <p:sldId id="324" r:id="rId48"/>
    <p:sldId id="325" r:id="rId49"/>
    <p:sldId id="270" r:id="rId50"/>
    <p:sldId id="271" r:id="rId51"/>
    <p:sldId id="272" r:id="rId52"/>
    <p:sldId id="273" r:id="rId53"/>
    <p:sldId id="274" r:id="rId54"/>
    <p:sldId id="275" r:id="rId55"/>
    <p:sldId id="343" r:id="rId56"/>
    <p:sldId id="328" r:id="rId57"/>
    <p:sldId id="277" r:id="rId58"/>
  </p:sldIdLst>
  <p:sldSz cx="9144000" cy="5715000" type="screen16x10"/>
  <p:notesSz cx="6858000" cy="9144000"/>
  <p:embeddedFontLst>
    <p:embeddedFont>
      <p:font typeface="Charm" pitchFamily="2" charset="-34"/>
      <p:regular r:id="rId60"/>
      <p:bold r:id="rId61"/>
    </p:embeddedFont>
    <p:embeddedFont>
      <p:font typeface="Verdana" panose="020B0604030504040204" pitchFamily="34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26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AD43F3-AA3D-4D6E-BC26-C369A5A6721D}">
  <a:tblStyle styleId="{E1AD43F3-AA3D-4D6E-BC26-C369A5A672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100F3DE-7861-4267-B11E-ABE11552414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40" d="100"/>
          <a:sy n="140" d="100"/>
        </p:scale>
        <p:origin x="1288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dcc4dbb3e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g1dcc4dbb3e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dcc4dbb3ec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g1dcc4dbb3ec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dcc4dbb3e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g1dcc4dbb3e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dcc4dbb3e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g1dcc4dbb3e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dcc4dbb3ec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g1dcc4dbb3ec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dcc4dbb3ec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g1dcc4dbb3ec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dcc4dbb3ec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g1dcc4dbb3ec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dcc4dbb3ec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g1dcc4dbb3ec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dcc4dbb3ec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2" name="Google Shape;672;g1dcc4dbb3ec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g1dcc4dbb3ec_0_1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dcc4dbb3ec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g1dcc4dbb3ec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dcc4dbb3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g1dcc4dbb3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dcc4dbb3ec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6" name="Google Shape;696;g1dcc4dbb3ec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g1dcc4dbb3ec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e90e4e18cf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ge90e4e18cf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e90e4e18cf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7" name="Google Shape;527;ge90e4e18cf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e90e4e18cf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ge90e4e18cf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e90e4e18cf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ge90e4e18cf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eeb12acbc0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eeb12acbc0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9" name="Google Shape;509;geeb12acbc0_0_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e97e8df83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ge97e8df83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77739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e97e8df83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6" name="Google Shape;726;ge97e8df83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20192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e97e8df83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6" name="Google Shape;726;ge97e8df83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39444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e97e8df83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6" name="Google Shape;726;ge97e8df83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06454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dcc4dbb3e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g1dcc4dbb3e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e97e8df83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6" name="Google Shape;726;ge97e8df83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22200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dcc4dbb3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g1dcc4dbb3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91170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8b0ebba85_0_2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sp>
        <p:nvSpPr>
          <p:cNvPr id="54" name="Google Shape;54;ge8b0ebba85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" name="Google Shape;55;ge8b0ebba85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ec0aa5670d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ec0aa5670d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https://dribbble.com/shots/11182147-Press-Living-Room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gec0aa5670d_1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8b0ebba85_0_2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sp>
        <p:nvSpPr>
          <p:cNvPr id="77" name="Google Shape;77;ge8b0ebba85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" name="Google Shape;78;ge8b0ebba85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d559ca4a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ed559ca4a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d559ca4a5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ged559ca4a5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/>
              <a:t>Neste caso a pessoa e a asa-delta são dois objetos, mas a pessoa está presa a asa delta, assim se movermos a asa-delta a pessoa anda junta.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ed559ca4a5_1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8b0ebba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e8b0ebba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http://techpubs.sgi.com/library/dynaweb_docs/0630/SGI_Developer/books/Optimizer_PG/sgi_html/ch12.html</a:t>
            </a:r>
            <a:endParaRPr/>
          </a:p>
        </p:txBody>
      </p:sp>
      <p:sp>
        <p:nvSpPr>
          <p:cNvPr id="135" name="Google Shape;135;ge8b0ebba85_0_2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8b0ebba85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e8b0ebba85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8b0ebba85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e8b0ebba8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dcc4dbb3ec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g1dcc4dbb3e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c0d2a0eb3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ec0d2a0eb3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c0d2a0eb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ec0d2a0eb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8b0ebba85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e8b0ebba85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c0d2a0eb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" name="Google Shape;226;gec0d2a0eb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81343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c0d2a0eb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" name="Google Shape;226;gec0d2a0eb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3512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c0d2a0eb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" name="Google Shape;226;gec0d2a0eb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20056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c0d2a0eb3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ec0d2a0eb3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ec0d2a0eb3_0_2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ec0aa5670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ec0aa5670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5" name="Google Shape;305;gec0aa5670d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c0d2a0eb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ec0d2a0eb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ec0d2a0eb3_0_2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c0d2a0eb3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ec0d2a0eb3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ec0d2a0eb3_0_1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dcc4dbb3e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g1dcc4dbb3e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ec0aa5670d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ec0aa5670d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ec0aa5670d_0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ec0aa5670d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ec0aa5670d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ec0aa5670d_0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e98ab1d25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e98ab1d25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Levamos 40 minutos com a turma (2021.2)</a:t>
            </a:r>
            <a:endParaRPr/>
          </a:p>
        </p:txBody>
      </p:sp>
      <p:sp>
        <p:nvSpPr>
          <p:cNvPr id="348" name="Google Shape;348;ge98ab1d25f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25789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e97e8df83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3" name="Google Shape;753;ge97e8df83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54" name="Google Shape;754;ge97e8df838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6e343e50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ge6e343e50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4159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dcc4dbb3e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g1dcc4dbb3e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dcc4dbb3ec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g1dcc4dbb3e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dcc4dbb3ec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g1dcc4dbb3ec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77724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TriangleStripSet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TriangleStripSet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IndexedTriangleStripSet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IndexedTriangleStripSet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geometry3D.html#IndexedFaceSet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geometry3D.html#IndexedFaceSet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gi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11" Type="http://schemas.openxmlformats.org/officeDocument/2006/relationships/image" Target="../media/image66.png"/><Relationship Id="rId5" Type="http://schemas.openxmlformats.org/officeDocument/2006/relationships/image" Target="../media/image60.png"/><Relationship Id="rId10" Type="http://schemas.openxmlformats.org/officeDocument/2006/relationships/image" Target="../media/image65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hyperlink" Target="https://lpsoares.github.io/Renderizador/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raphics.stanford.edu/papers/dmich-sig00/dmich-sig00-nogamma-comp-low.pdf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8: Malhas e Grafo de Cena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Pipeline de Processamento Geométrico</a:t>
            </a:r>
            <a:endParaRPr/>
          </a:p>
        </p:txBody>
      </p:sp>
      <p:sp>
        <p:nvSpPr>
          <p:cNvPr id="588" name="Google Shape;588;p57"/>
          <p:cNvSpPr txBox="1">
            <a:spLocks noGrp="1"/>
          </p:cNvSpPr>
          <p:nvPr>
            <p:ph type="body" idx="1"/>
          </p:nvPr>
        </p:nvSpPr>
        <p:spPr>
          <a:xfrm>
            <a:off x="390548" y="3899040"/>
            <a:ext cx="8428200" cy="14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Escaneamento                   Processamento                Impressão</a:t>
            </a:r>
            <a:endParaRPr sz="1900"/>
          </a:p>
        </p:txBody>
      </p:sp>
      <p:sp>
        <p:nvSpPr>
          <p:cNvPr id="589" name="Google Shape;589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pic>
        <p:nvPicPr>
          <p:cNvPr id="590" name="Google Shape;590;p57" descr="page6image357775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8787" y="1824962"/>
            <a:ext cx="2518135" cy="2074078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57"/>
          <p:cNvSpPr/>
          <p:nvPr/>
        </p:nvSpPr>
        <p:spPr>
          <a:xfrm>
            <a:off x="2646167" y="3983743"/>
            <a:ext cx="882300" cy="22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57"/>
          <p:cNvSpPr/>
          <p:nvPr/>
        </p:nvSpPr>
        <p:spPr>
          <a:xfrm>
            <a:off x="5914973" y="3983755"/>
            <a:ext cx="882300" cy="22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3" name="Google Shape;59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175" y="1589123"/>
            <a:ext cx="2293126" cy="229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4123" y="934455"/>
            <a:ext cx="2146360" cy="2964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Mais Tarefas de Processamento Geométrico</a:t>
            </a:r>
            <a:endParaRPr/>
          </a:p>
        </p:txBody>
      </p:sp>
      <p:sp>
        <p:nvSpPr>
          <p:cNvPr id="600" name="Google Shape;600;p58"/>
          <p:cNvSpPr txBox="1">
            <a:spLocks noGrp="1"/>
          </p:cNvSpPr>
          <p:nvPr>
            <p:ph type="body" idx="1"/>
          </p:nvPr>
        </p:nvSpPr>
        <p:spPr>
          <a:xfrm>
            <a:off x="237506" y="2612568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Reconstrução 3D</a:t>
            </a:r>
            <a:endParaRPr/>
          </a:p>
        </p:txBody>
      </p:sp>
      <p:sp>
        <p:nvSpPr>
          <p:cNvPr id="601" name="Google Shape;601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602" name="Google Shape;602;p58" descr="page14image159966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4006" y="1019669"/>
            <a:ext cx="1389280" cy="157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58" descr="page14image160001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8416" y="3278366"/>
            <a:ext cx="1432052" cy="1686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58" descr="page14image159928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53275" y="3317296"/>
            <a:ext cx="1342442" cy="1729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58" descr="page14image1599577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88937" y="832725"/>
            <a:ext cx="1366125" cy="1785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8" descr="page14image1600160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15424" y="3183403"/>
            <a:ext cx="1313147" cy="1825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8" descr="page14image1599744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49140" y="549200"/>
            <a:ext cx="1646577" cy="2106573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58"/>
          <p:cNvSpPr txBox="1"/>
          <p:nvPr/>
        </p:nvSpPr>
        <p:spPr>
          <a:xfrm>
            <a:off x="292122" y="5046468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Remeshing</a:t>
            </a:r>
            <a:endParaRPr sz="20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09" name="Google Shape;609;p58"/>
          <p:cNvSpPr txBox="1"/>
          <p:nvPr/>
        </p:nvSpPr>
        <p:spPr>
          <a:xfrm>
            <a:off x="3280858" y="2612568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Analise de Formas</a:t>
            </a:r>
            <a:endParaRPr/>
          </a:p>
        </p:txBody>
      </p:sp>
      <p:sp>
        <p:nvSpPr>
          <p:cNvPr id="610" name="Google Shape;610;p58"/>
          <p:cNvSpPr txBox="1"/>
          <p:nvPr/>
        </p:nvSpPr>
        <p:spPr>
          <a:xfrm>
            <a:off x="3280858" y="5046467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Parametrização</a:t>
            </a:r>
            <a:endParaRPr/>
          </a:p>
        </p:txBody>
      </p:sp>
      <p:sp>
        <p:nvSpPr>
          <p:cNvPr id="611" name="Google Shape;611;p58"/>
          <p:cNvSpPr txBox="1"/>
          <p:nvPr/>
        </p:nvSpPr>
        <p:spPr>
          <a:xfrm>
            <a:off x="6564690" y="5047051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Compressão</a:t>
            </a:r>
            <a:endParaRPr/>
          </a:p>
        </p:txBody>
      </p:sp>
      <p:sp>
        <p:nvSpPr>
          <p:cNvPr id="612" name="Google Shape;612;p58"/>
          <p:cNvSpPr txBox="1"/>
          <p:nvPr/>
        </p:nvSpPr>
        <p:spPr>
          <a:xfrm>
            <a:off x="6324214" y="2612568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Filtragem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Upsampling (Refinando Malha)</a:t>
            </a:r>
            <a:endParaRPr/>
          </a:p>
        </p:txBody>
      </p:sp>
      <p:sp>
        <p:nvSpPr>
          <p:cNvPr id="618" name="Google Shape;618;p59"/>
          <p:cNvSpPr txBox="1">
            <a:spLocks noGrp="1"/>
          </p:cNvSpPr>
          <p:nvPr>
            <p:ph type="body" idx="1"/>
          </p:nvPr>
        </p:nvSpPr>
        <p:spPr>
          <a:xfrm>
            <a:off x="390548" y="4799387"/>
            <a:ext cx="84282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Subdivisão : melhorando resolução interpolando os pontos</a:t>
            </a:r>
            <a:endParaRPr/>
          </a:p>
        </p:txBody>
      </p:sp>
      <p:sp>
        <p:nvSpPr>
          <p:cNvPr id="619" name="Google Shape;619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620" name="Google Shape;620;p59" descr="page8image528694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830566"/>
            <a:ext cx="3392905" cy="376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59" descr="page8image528599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9499" y="838985"/>
            <a:ext cx="3392905" cy="3767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Downsampling (Simplificando a Malha)</a:t>
            </a:r>
            <a:endParaRPr/>
          </a:p>
        </p:txBody>
      </p:sp>
      <p:sp>
        <p:nvSpPr>
          <p:cNvPr id="627" name="Google Shape;627;p60"/>
          <p:cNvSpPr txBox="1">
            <a:spLocks noGrp="1"/>
          </p:cNvSpPr>
          <p:nvPr>
            <p:ph type="body" idx="1"/>
          </p:nvPr>
        </p:nvSpPr>
        <p:spPr>
          <a:xfrm>
            <a:off x="390548" y="4799387"/>
            <a:ext cx="84282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Diminuindo Pontos : tentando manter a forma original</a:t>
            </a:r>
            <a:endParaRPr/>
          </a:p>
        </p:txBody>
      </p:sp>
      <p:sp>
        <p:nvSpPr>
          <p:cNvPr id="628" name="Google Shape;628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629" name="Google Shape;629;p60" descr="page8image528694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830566"/>
            <a:ext cx="3392905" cy="376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60" descr="page9image528163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9499" y="838986"/>
            <a:ext cx="3392905" cy="3767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Homogeneizando Malha</a:t>
            </a:r>
            <a:endParaRPr/>
          </a:p>
        </p:txBody>
      </p:sp>
      <p:sp>
        <p:nvSpPr>
          <p:cNvPr id="636" name="Google Shape;636;p61"/>
          <p:cNvSpPr txBox="1">
            <a:spLocks noGrp="1"/>
          </p:cNvSpPr>
          <p:nvPr>
            <p:ph type="body" idx="1"/>
          </p:nvPr>
        </p:nvSpPr>
        <p:spPr>
          <a:xfrm>
            <a:off x="390548" y="4799387"/>
            <a:ext cx="84282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Ajustando Pontos para melhorar qualidade (possivelmente)</a:t>
            </a:r>
            <a:endParaRPr/>
          </a:p>
        </p:txBody>
      </p:sp>
      <p:sp>
        <p:nvSpPr>
          <p:cNvPr id="637" name="Google Shape;637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pic>
        <p:nvPicPr>
          <p:cNvPr id="638" name="Google Shape;638;p61" descr="page10image528209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7" y="849509"/>
            <a:ext cx="3392905" cy="376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61" descr="page10image528117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9500" y="830566"/>
            <a:ext cx="3392904" cy="3801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Lista de Triângulos</a:t>
            </a:r>
            <a:endParaRPr/>
          </a:p>
        </p:txBody>
      </p:sp>
      <p:sp>
        <p:nvSpPr>
          <p:cNvPr id="645" name="Google Shape;645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646" name="Google Shape;646;p62" descr="page13image358177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8659" y="838985"/>
            <a:ext cx="6503746" cy="4431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62" descr="page13image358218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9478" y="3737108"/>
            <a:ext cx="2770906" cy="1598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63" descr="page14image357770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9076" y="836196"/>
            <a:ext cx="6503746" cy="4431854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Lista de Pontos e sua conexão por índices</a:t>
            </a:r>
            <a:endParaRPr/>
          </a:p>
        </p:txBody>
      </p:sp>
      <p:sp>
        <p:nvSpPr>
          <p:cNvPr id="654" name="Google Shape;654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655" name="Google Shape;655;p63" descr="page14image357737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5220" y="2264269"/>
            <a:ext cx="2658612" cy="3450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Comparação</a:t>
            </a:r>
            <a:endParaRPr/>
          </a:p>
        </p:txBody>
      </p:sp>
      <p:sp>
        <p:nvSpPr>
          <p:cNvPr id="661" name="Google Shape;661;p6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Triângulos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+ Simples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- Muita Informação Redundante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Pontos e Triângulos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+ Compartilhamento de vértices reduz consumo de memória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+ Garante integridade da malha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   </a:t>
            </a:r>
            <a:r>
              <a:rPr lang="pt-BR" sz="1600"/>
              <a:t>(alterar um vértice, altera para todos os polígonos)</a:t>
            </a:r>
            <a:endParaRPr/>
          </a:p>
        </p:txBody>
      </p:sp>
      <p:sp>
        <p:nvSpPr>
          <p:cNvPr id="662" name="Google Shape;662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Estrutura de Dados Topológicas</a:t>
            </a:r>
            <a:endParaRPr dirty="0"/>
          </a:p>
        </p:txBody>
      </p:sp>
      <p:sp>
        <p:nvSpPr>
          <p:cNvPr id="668" name="Google Shape;668;p6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598004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Aplicações: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Acesso aos vizinhos em tempo constante</a:t>
            </a:r>
            <a:br>
              <a:rPr lang="pt-BR" dirty="0"/>
            </a:br>
            <a:r>
              <a:rPr lang="pt-BR" dirty="0"/>
              <a:t>exemplo: cálculo de normais da superfície, subdivisões.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Edição da Geometria</a:t>
            </a:r>
            <a:br>
              <a:rPr lang="pt-BR" dirty="0"/>
            </a:br>
            <a:r>
              <a:rPr lang="pt-BR" dirty="0"/>
              <a:t>exemplo: adicionando/removendo vértices, faces, arestas, etc.</a:t>
            </a:r>
            <a:endParaRPr dirty="0"/>
          </a:p>
        </p:txBody>
      </p:sp>
      <p:sp>
        <p:nvSpPr>
          <p:cNvPr id="669" name="Google Shape;669;p6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6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Validade Topológica: Manifold</a:t>
            </a:r>
            <a:endParaRPr/>
          </a:p>
        </p:txBody>
      </p:sp>
      <p:sp>
        <p:nvSpPr>
          <p:cNvPr id="676" name="Google Shape;676;p66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544900" cy="11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Definição: um manifold 2D é uma superfície que, quando cortada em qualquer ponto com uma pequena esfera, sempre produz um (e somente um) disco contínuo (ou meio disco nas bordas).</a:t>
            </a:r>
            <a:endParaRPr/>
          </a:p>
        </p:txBody>
      </p:sp>
      <p:sp>
        <p:nvSpPr>
          <p:cNvPr id="677" name="Google Shape;677;p6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678" name="Google Shape;678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936" y="2344823"/>
            <a:ext cx="3101927" cy="1130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689" y="4152382"/>
            <a:ext cx="2556884" cy="1338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81423" y="2294829"/>
            <a:ext cx="2805359" cy="151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6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34670" y="4226740"/>
            <a:ext cx="1498864" cy="12022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2" name="Google Shape;682;p66"/>
          <p:cNvCxnSpPr/>
          <p:nvPr/>
        </p:nvCxnSpPr>
        <p:spPr>
          <a:xfrm rot="10800000">
            <a:off x="4427621" y="2262829"/>
            <a:ext cx="0" cy="3147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3" name="Google Shape;683;p66"/>
          <p:cNvSpPr/>
          <p:nvPr/>
        </p:nvSpPr>
        <p:spPr>
          <a:xfrm>
            <a:off x="1630705" y="1885200"/>
            <a:ext cx="1259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Manifold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66"/>
          <p:cNvSpPr/>
          <p:nvPr/>
        </p:nvSpPr>
        <p:spPr>
          <a:xfrm>
            <a:off x="5867115" y="1879163"/>
            <a:ext cx="1762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Não Manifold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66"/>
          <p:cNvSpPr/>
          <p:nvPr/>
        </p:nvSpPr>
        <p:spPr>
          <a:xfrm>
            <a:off x="1575775" y="3862125"/>
            <a:ext cx="136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nas bordas</a:t>
            </a:r>
            <a:endParaRPr/>
          </a:p>
        </p:txBody>
      </p:sp>
      <p:sp>
        <p:nvSpPr>
          <p:cNvPr id="686" name="Google Shape;686;p66"/>
          <p:cNvSpPr/>
          <p:nvPr/>
        </p:nvSpPr>
        <p:spPr>
          <a:xfrm>
            <a:off x="6064018" y="3856087"/>
            <a:ext cx="136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nas bordas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8DA56-C6D7-93CE-2B54-442E2A96F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Scratchapixel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F7C61-B6F1-75E7-6381-C39C1CCD26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42BEC9-C146-F1A0-1C90-F0F2DFABC55F}"/>
              </a:ext>
            </a:extLst>
          </p:cNvPr>
          <p:cNvSpPr txBox="1"/>
          <p:nvPr/>
        </p:nvSpPr>
        <p:spPr>
          <a:xfrm>
            <a:off x="390548" y="5027367"/>
            <a:ext cx="4585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www.scratchapixel.com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index.html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4A48B1-930B-A8BA-5300-F4006EF32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224" y="789670"/>
            <a:ext cx="5596128" cy="407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153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Validade Topológica: Manifold</a:t>
            </a:r>
            <a:endParaRPr/>
          </a:p>
        </p:txBody>
      </p:sp>
      <p:sp>
        <p:nvSpPr>
          <p:cNvPr id="692" name="Google Shape;692;p67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560800" cy="47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Se a malha é </a:t>
            </a:r>
            <a:r>
              <a:rPr lang="pt-BR" dirty="0" err="1"/>
              <a:t>manifold</a:t>
            </a:r>
            <a:r>
              <a:rPr lang="pt-BR" dirty="0"/>
              <a:t>, podemos contar com propriedades úteis:</a:t>
            </a:r>
            <a:endParaRPr dirty="0"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Uma aresta conecta com exatamente duas faces</a:t>
            </a:r>
            <a:endParaRPr dirty="0"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Uma aresta conecta com exatamente dois vértices</a:t>
            </a:r>
            <a:endParaRPr dirty="0"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Uma face consiste em um contorno de arestas e vértices</a:t>
            </a:r>
            <a:endParaRPr dirty="0"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Um vértice consiste em um contorno de arestas e faces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A fórmula do poliedro de Euler é válida: #</a:t>
            </a:r>
            <a:r>
              <a:rPr lang="pt-BR" dirty="0" err="1"/>
              <a:t>f</a:t>
            </a:r>
            <a:r>
              <a:rPr lang="pt-BR" dirty="0"/>
              <a:t> - #a + #</a:t>
            </a:r>
            <a:r>
              <a:rPr lang="pt-BR" dirty="0" err="1"/>
              <a:t>v</a:t>
            </a:r>
            <a:r>
              <a:rPr lang="pt-BR" dirty="0"/>
              <a:t> = 2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(para uma superfície topologicamente equivalente a uma esfera)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(Verifique em um cubo: 6 - 12 + 8 = 2)</a:t>
            </a:r>
            <a:endParaRPr dirty="0"/>
          </a:p>
        </p:txBody>
      </p:sp>
      <p:sp>
        <p:nvSpPr>
          <p:cNvPr id="693" name="Google Shape;693;p6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657492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Validade Topológica: Consistência da Orientação</a:t>
            </a:r>
            <a:endParaRPr dirty="0"/>
          </a:p>
        </p:txBody>
      </p:sp>
      <p:sp>
        <p:nvSpPr>
          <p:cNvPr id="700" name="Google Shape;700;p6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33153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Orientação consistente</a:t>
            </a:r>
            <a:endParaRPr/>
          </a:p>
        </p:txBody>
      </p:sp>
      <p:sp>
        <p:nvSpPr>
          <p:cNvPr id="701" name="Google Shape;701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sp>
        <p:nvSpPr>
          <p:cNvPr id="702" name="Google Shape;702;p68"/>
          <p:cNvSpPr txBox="1"/>
          <p:nvPr/>
        </p:nvSpPr>
        <p:spPr>
          <a:xfrm>
            <a:off x="4938485" y="838985"/>
            <a:ext cx="33153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Orientação inconsistente</a:t>
            </a:r>
            <a:endParaRPr/>
          </a:p>
        </p:txBody>
      </p:sp>
      <p:sp>
        <p:nvSpPr>
          <p:cNvPr id="703" name="Google Shape;703;p68"/>
          <p:cNvSpPr txBox="1"/>
          <p:nvPr/>
        </p:nvSpPr>
        <p:spPr>
          <a:xfrm>
            <a:off x="475013" y="3269363"/>
            <a:ext cx="33153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Não orientável</a:t>
            </a:r>
            <a:endParaRPr/>
          </a:p>
        </p:txBody>
      </p:sp>
      <p:pic>
        <p:nvPicPr>
          <p:cNvPr id="704" name="Google Shape;704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8400" y="3785302"/>
            <a:ext cx="3271011" cy="1852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6588" y="1270000"/>
            <a:ext cx="2030991" cy="1873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05135" y="1270000"/>
            <a:ext cx="2181877" cy="1999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68" descr="O que é a fita de Möbius que Tony Stark menciona em Vingadores: Ultimato? –  Engenharia Livr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60383" y="3631251"/>
            <a:ext cx="2893329" cy="1627498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68"/>
          <p:cNvSpPr/>
          <p:nvPr/>
        </p:nvSpPr>
        <p:spPr>
          <a:xfrm>
            <a:off x="5684851" y="5258750"/>
            <a:ext cx="1664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Vingadores: Ultimato</a:t>
            </a:r>
            <a:endParaRPr/>
          </a:p>
        </p:txBody>
      </p:sp>
      <p:sp>
        <p:nvSpPr>
          <p:cNvPr id="709" name="Google Shape;709;p68"/>
          <p:cNvSpPr/>
          <p:nvPr/>
        </p:nvSpPr>
        <p:spPr>
          <a:xfrm>
            <a:off x="2915624" y="3631250"/>
            <a:ext cx="193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Fita de Möbius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51A39-BE06-2FC2-86BD-F20020A9D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X3D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247392-EB8F-5F53-2BF8-915E5FD267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pt-BR" sz="2400" noProof="1"/>
              <a:t>triangleSet (já vimos)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400" noProof="1"/>
              <a:t>triangleStripSet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400" noProof="1"/>
              <a:t>indexedTriangleStripSet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400" noProof="1"/>
              <a:t>indexedFaceSet</a:t>
            </a:r>
          </a:p>
          <a:p>
            <a:endParaRPr lang="pt-BR" sz="2400" noProof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065EC-BF79-771A-C700-32D118FD77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1902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TriangleStripSet</a:t>
            </a:r>
            <a:br>
              <a:rPr lang="pt-BR"/>
            </a:br>
            <a:endParaRPr/>
          </a:p>
        </p:txBody>
      </p:sp>
      <p:sp>
        <p:nvSpPr>
          <p:cNvPr id="521" name="Google Shape;521;p54"/>
          <p:cNvSpPr txBox="1">
            <a:spLocks noGrp="1"/>
          </p:cNvSpPr>
          <p:nvPr>
            <p:ph type="body" idx="1"/>
          </p:nvPr>
        </p:nvSpPr>
        <p:spPr>
          <a:xfrm>
            <a:off x="357884" y="703386"/>
            <a:ext cx="8428200" cy="13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 dirty="0"/>
              <a:t>Um </a:t>
            </a:r>
            <a:r>
              <a:rPr lang="pt-BR" sz="1700" b="1" dirty="0" err="1"/>
              <a:t>TriangleStripSet</a:t>
            </a:r>
            <a:r>
              <a:rPr lang="pt-BR" sz="1700" dirty="0"/>
              <a:t> representa uma forma geométrica 3D composta por faixas de triângulos. O campo </a:t>
            </a:r>
            <a:r>
              <a:rPr lang="pt-BR" sz="1700" b="1" dirty="0" err="1"/>
              <a:t>stripCount</a:t>
            </a:r>
            <a:r>
              <a:rPr lang="pt-BR" sz="1700" dirty="0"/>
              <a:t> descreve quantos vértices devem ser usados em cada faixa do </a:t>
            </a:r>
            <a:r>
              <a:rPr lang="pt-BR" sz="1700" b="1" dirty="0" err="1"/>
              <a:t>Coordinate</a:t>
            </a:r>
            <a:r>
              <a:rPr lang="pt-BR" sz="1700" dirty="0"/>
              <a:t>. As coordenadas são atribuídas a cada faixa pegando os vértices </a:t>
            </a:r>
            <a:r>
              <a:rPr lang="pt-BR" sz="1700" b="1" dirty="0" err="1"/>
              <a:t>stripCount</a:t>
            </a:r>
            <a:r>
              <a:rPr lang="pt-BR" sz="1700" b="1" dirty="0"/>
              <a:t>[</a:t>
            </a:r>
            <a:r>
              <a:rPr lang="pt-BR" sz="1700" b="1" dirty="0" err="1"/>
              <a:t>i</a:t>
            </a:r>
            <a:r>
              <a:rPr lang="pt-BR" sz="1700" b="1" dirty="0"/>
              <a:t>]</a:t>
            </a:r>
            <a:r>
              <a:rPr lang="pt-BR" sz="1700" dirty="0"/>
              <a:t> do campo de coordenadas, onde </a:t>
            </a:r>
            <a:r>
              <a:rPr lang="pt-BR" sz="1700" dirty="0" err="1"/>
              <a:t>i</a:t>
            </a:r>
            <a:r>
              <a:rPr lang="pt-BR" sz="1700" dirty="0"/>
              <a:t> é um índice sequencial de </a:t>
            </a:r>
            <a:r>
              <a:rPr lang="pt-BR" sz="1700" dirty="0" err="1"/>
              <a:t>stripCount</a:t>
            </a:r>
            <a:r>
              <a:rPr lang="pt-BR" sz="1700" dirty="0"/>
              <a:t>.</a:t>
            </a:r>
            <a:endParaRPr dirty="0"/>
          </a:p>
        </p:txBody>
      </p:sp>
      <p:sp>
        <p:nvSpPr>
          <p:cNvPr id="522" name="Google Shape;522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sp>
        <p:nvSpPr>
          <p:cNvPr id="523" name="Google Shape;523;p54"/>
          <p:cNvSpPr/>
          <p:nvPr/>
        </p:nvSpPr>
        <p:spPr>
          <a:xfrm>
            <a:off x="708728" y="2126125"/>
            <a:ext cx="8329800" cy="3194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TriangleStripSet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X3DComposedGeometryNode {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MFNode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attrib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	[]   	[X3DVertexAttributeNode]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color           	NULL 	[X3DColorNode]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b="1" dirty="0" err="1">
                <a:solidFill>
                  <a:schemeClr val="dk1"/>
                </a:solidFill>
              </a:rPr>
              <a:t>SFNode</a:t>
            </a:r>
            <a:r>
              <a:rPr lang="pt-BR" sz="1600" b="1" dirty="0">
                <a:solidFill>
                  <a:schemeClr val="dk1"/>
                </a:solidFill>
              </a:rPr>
              <a:t> 	[</a:t>
            </a:r>
            <a:r>
              <a:rPr lang="pt-BR" sz="1600" b="1" dirty="0" err="1">
                <a:solidFill>
                  <a:schemeClr val="dk1"/>
                </a:solidFill>
              </a:rPr>
              <a:t>in,out</a:t>
            </a:r>
            <a:r>
              <a:rPr lang="pt-BR" sz="1600" b="1" dirty="0">
                <a:solidFill>
                  <a:schemeClr val="dk1"/>
                </a:solidFill>
              </a:rPr>
              <a:t>] 	</a:t>
            </a:r>
            <a:r>
              <a:rPr lang="pt-BR" sz="1600" b="1" dirty="0" err="1">
                <a:solidFill>
                  <a:schemeClr val="dk1"/>
                </a:solidFill>
              </a:rPr>
              <a:t>coord</a:t>
            </a:r>
            <a:r>
              <a:rPr lang="pt-BR" sz="1600" b="1" dirty="0">
                <a:solidFill>
                  <a:schemeClr val="dk1"/>
                </a:solidFill>
              </a:rPr>
              <a:t>           	NULL 	[X3DCoordinateNode]</a:t>
            </a:r>
            <a:endParaRPr b="1"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	NULL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FogCoordinate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NULL 	[X3DMetadataObject]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normal          	NULL 	[X3DNormalNode]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b="1" dirty="0">
                <a:solidFill>
                  <a:schemeClr val="dk1"/>
                </a:solidFill>
              </a:rPr>
              <a:t>MFInt32 	[</a:t>
            </a:r>
            <a:r>
              <a:rPr lang="pt-BR" sz="1600" b="1" dirty="0" err="1">
                <a:solidFill>
                  <a:schemeClr val="dk1"/>
                </a:solidFill>
              </a:rPr>
              <a:t>in,out</a:t>
            </a:r>
            <a:r>
              <a:rPr lang="pt-BR" sz="1600" b="1" dirty="0">
                <a:solidFill>
                  <a:schemeClr val="dk1"/>
                </a:solidFill>
              </a:rPr>
              <a:t>] 	</a:t>
            </a:r>
            <a:r>
              <a:rPr lang="pt-BR" sz="1600" b="1" dirty="0" err="1">
                <a:solidFill>
                  <a:schemeClr val="dk1"/>
                </a:solidFill>
              </a:rPr>
              <a:t>stripCount</a:t>
            </a:r>
            <a:r>
              <a:rPr lang="pt-BR" sz="1600" b="1" dirty="0">
                <a:solidFill>
                  <a:schemeClr val="dk1"/>
                </a:solidFill>
              </a:rPr>
              <a:t>      	[]   	[3,∞)</a:t>
            </a:r>
            <a:endParaRPr b="1"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texCoord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NULL 	[X3DTextureCoordinateNode]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ccw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	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colorPerVertex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normalPerVertex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	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</p:txBody>
      </p:sp>
      <p:sp>
        <p:nvSpPr>
          <p:cNvPr id="524" name="Google Shape;524;p54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https://www.web3d.org/documents/specifications/19775-1/V3.3/Part01/components/rendering.html#TriangleStripSet</a:t>
            </a: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02;p52">
            <a:extLst>
              <a:ext uri="{FF2B5EF4-FFF2-40B4-BE49-F238E27FC236}">
                <a16:creationId xmlns:a16="http://schemas.microsoft.com/office/drawing/2014/main" id="{789BA6DE-74B4-0655-2F2C-B8B5005E2B15}"/>
              </a:ext>
            </a:extLst>
          </p:cNvPr>
          <p:cNvSpPr txBox="1">
            <a:spLocks/>
          </p:cNvSpPr>
          <p:nvPr/>
        </p:nvSpPr>
        <p:spPr>
          <a:xfrm>
            <a:off x="357884" y="629717"/>
            <a:ext cx="8428200" cy="471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Clr>
                <a:srgbClr val="000000"/>
              </a:buClr>
              <a:buSzPts val="1400"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Shape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TriangleStripSet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stripCount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=‘</a:t>
            </a: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13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2039938" algn="l"/>
              </a:tabLst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Coordinate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 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point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=‘	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</a:t>
            </a: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-4.0 -1.0 -0.5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-4.5 -2.0 -0.5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-3.0 -0.5  0.0 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-2.5 -1.5 -0.5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-2.0 -0.5 -1.0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-1.5 -1.5 -0.5 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-0.5  0.5 -0.5 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0.0  0.0  0.0 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1.0  0.5 -0.5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1.5 -2.0 -1.0 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2.5 -2.0 -0.5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2.5 -2.5 -0.5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3.5 -2.0 -1.0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     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'/&gt;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TriangleStripSet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b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</a:b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Appearance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Material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 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emissiveColor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='</a:t>
            </a: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0.5 0.5 0.5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'/&gt; 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Appearance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Shape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29" name="Google Shape;529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TriangleStripSet (exemplo)</a:t>
            </a:r>
            <a:br>
              <a:rPr lang="pt-BR"/>
            </a:br>
            <a:endParaRPr/>
          </a:p>
        </p:txBody>
      </p:sp>
      <p:sp>
        <p:nvSpPr>
          <p:cNvPr id="531" name="Google Shape;531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sp>
        <p:nvSpPr>
          <p:cNvPr id="533" name="Google Shape;533;p55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https://www.web3d.org/documents/specifications/19775-1/V3.3/Part01/components/rendering.html#TriangleStripSet</a:t>
            </a: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D7DDF-B773-F915-E3E2-2F0206AD5818}"/>
              </a:ext>
            </a:extLst>
          </p:cNvPr>
          <p:cNvSpPr txBox="1"/>
          <p:nvPr/>
        </p:nvSpPr>
        <p:spPr>
          <a:xfrm>
            <a:off x="1773936" y="1334955"/>
            <a:ext cx="2029968" cy="31547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0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1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2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3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4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5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6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7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8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9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10</a:t>
            </a: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11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12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F40666-DE26-4B19-50D3-C8D547558A3E}"/>
              </a:ext>
            </a:extLst>
          </p:cNvPr>
          <p:cNvSpPr txBox="1"/>
          <p:nvPr/>
        </p:nvSpPr>
        <p:spPr>
          <a:xfrm>
            <a:off x="4471416" y="846663"/>
            <a:ext cx="4231344" cy="175432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Os vértices são conectados de 3 em 3. Assim o primeiro triângulos será ligando os vértices (0, 1, 2), o segundo (1, 2, 3) e assim por diante, até chegar a contagem definida em </a:t>
            </a:r>
            <a:r>
              <a:rPr lang="pt-BR" sz="1800" dirty="0" err="1"/>
              <a:t>stripCount</a:t>
            </a:r>
            <a:r>
              <a:rPr lang="pt-BR" sz="1800" dirty="0"/>
              <a:t>. Perceba que </a:t>
            </a:r>
            <a:r>
              <a:rPr lang="pt-BR" sz="1800" dirty="0" err="1"/>
              <a:t>stripCount</a:t>
            </a:r>
            <a:r>
              <a:rPr lang="pt-BR" sz="1800" dirty="0"/>
              <a:t> é uma lista.</a:t>
            </a:r>
          </a:p>
        </p:txBody>
      </p:sp>
      <p:pic>
        <p:nvPicPr>
          <p:cNvPr id="10" name="Google Shape;505;p52" descr="TriangleStripSet node">
            <a:extLst>
              <a:ext uri="{FF2B5EF4-FFF2-40B4-BE49-F238E27FC236}">
                <a16:creationId xmlns:a16="http://schemas.microsoft.com/office/drawing/2014/main" id="{D467DBA3-AF2F-7D79-C228-5C10709E316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62272" y="2643281"/>
            <a:ext cx="4404472" cy="2243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IndexedTriangleStripSet</a:t>
            </a:r>
            <a:br>
              <a:rPr lang="pt-BR"/>
            </a:br>
            <a:endParaRPr/>
          </a:p>
        </p:txBody>
      </p:sp>
      <p:sp>
        <p:nvSpPr>
          <p:cNvPr id="493" name="Google Shape;493;p51"/>
          <p:cNvSpPr txBox="1">
            <a:spLocks noGrp="1"/>
          </p:cNvSpPr>
          <p:nvPr>
            <p:ph type="body" idx="1"/>
          </p:nvPr>
        </p:nvSpPr>
        <p:spPr>
          <a:xfrm>
            <a:off x="357884" y="762001"/>
            <a:ext cx="8428200" cy="13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Um </a:t>
            </a:r>
            <a:r>
              <a:rPr lang="pt-BR" sz="1700" b="1"/>
              <a:t>IndexedTriangleStripSet</a:t>
            </a:r>
            <a:r>
              <a:rPr lang="pt-BR" sz="1700"/>
              <a:t> representa uma forma 3D composta de um conjunto de triângulos em forma de uma tira, são usados nos índices do campo </a:t>
            </a:r>
            <a:r>
              <a:rPr lang="pt-BR" sz="1700" b="1"/>
              <a:t>index</a:t>
            </a:r>
            <a:r>
              <a:rPr lang="pt-BR" sz="1700"/>
              <a:t> para especificar como montar faixa de triângulos. Um índice de "−1" indica que a faixa atual terminou e a próxima começa.</a:t>
            </a:r>
            <a:endParaRPr/>
          </a:p>
        </p:txBody>
      </p:sp>
      <p:sp>
        <p:nvSpPr>
          <p:cNvPr id="494" name="Google Shape;494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sp>
        <p:nvSpPr>
          <p:cNvPr id="495" name="Google Shape;495;p51"/>
          <p:cNvSpPr/>
          <p:nvPr/>
        </p:nvSpPr>
        <p:spPr>
          <a:xfrm>
            <a:off x="694944" y="1926825"/>
            <a:ext cx="8343683" cy="341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IndexedTriangleStripSet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X3DComposedGeometryNode {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	[in]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set_index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	[]   	[0,∞)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−1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MFNode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attrib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[]   	[X3DVertexAttributeNode]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color           	NULL 	[X3DColorNode]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b="1" dirty="0" err="1">
                <a:solidFill>
                  <a:schemeClr val="dk1"/>
                </a:solidFill>
              </a:rPr>
              <a:t>SFNode</a:t>
            </a:r>
            <a:r>
              <a:rPr lang="pt-BR" sz="1600" b="1" dirty="0">
                <a:solidFill>
                  <a:schemeClr val="dk1"/>
                </a:solidFill>
              </a:rPr>
              <a:t> 	[</a:t>
            </a:r>
            <a:r>
              <a:rPr lang="pt-BR" sz="1600" b="1" dirty="0" err="1">
                <a:solidFill>
                  <a:schemeClr val="dk1"/>
                </a:solidFill>
              </a:rPr>
              <a:t>in,out</a:t>
            </a:r>
            <a:r>
              <a:rPr lang="pt-BR" sz="1600" b="1" dirty="0">
                <a:solidFill>
                  <a:schemeClr val="dk1"/>
                </a:solidFill>
              </a:rPr>
              <a:t>] 	</a:t>
            </a:r>
            <a:r>
              <a:rPr lang="pt-BR" sz="1600" b="1" dirty="0" err="1">
                <a:solidFill>
                  <a:schemeClr val="dk1"/>
                </a:solidFill>
              </a:rPr>
              <a:t>coord</a:t>
            </a:r>
            <a:r>
              <a:rPr lang="pt-BR" sz="1600" b="1" dirty="0">
                <a:solidFill>
                  <a:schemeClr val="dk1"/>
                </a:solidFill>
              </a:rPr>
              <a:t>           	NULL 	[X3DCoordinateNode]</a:t>
            </a:r>
            <a:endParaRPr b="1"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NULL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FogCoordinate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	NULL 	[X3DMetadataObject]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normal          	NULL 	[X3DNormalNode]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texCoord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NULL 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[X3DTextureCoordinateNode]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ccw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	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colorPerVertex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normalPerVertex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	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b="1" dirty="0">
                <a:solidFill>
                  <a:schemeClr val="dk1"/>
                </a:solidFill>
              </a:rPr>
              <a:t>MFInt32 	[]       	index           	[]   	[0,∞) </a:t>
            </a:r>
            <a:r>
              <a:rPr lang="pt-BR" sz="1600" b="1" dirty="0" err="1">
                <a:solidFill>
                  <a:schemeClr val="dk1"/>
                </a:solidFill>
              </a:rPr>
              <a:t>or</a:t>
            </a:r>
            <a:r>
              <a:rPr lang="pt-BR" sz="1600" b="1" dirty="0">
                <a:solidFill>
                  <a:schemeClr val="dk1"/>
                </a:solidFill>
              </a:rPr>
              <a:t> −1</a:t>
            </a:r>
            <a:endParaRPr b="1"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</p:txBody>
      </p:sp>
      <p:sp>
        <p:nvSpPr>
          <p:cNvPr id="496" name="Google Shape;496;p51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https://www.web3d.org/documents/specifications/19775-1/V3.3/Part01/components/rendering.html#IndexedTriangleStripSet</a:t>
            </a: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 err="1"/>
              <a:t>IndexedTriangleStripSet</a:t>
            </a:r>
            <a:r>
              <a:rPr lang="pt-BR" dirty="0"/>
              <a:t> (exemplo)</a:t>
            </a:r>
            <a:br>
              <a:rPr lang="pt-BR" dirty="0"/>
            </a:br>
            <a:endParaRPr dirty="0"/>
          </a:p>
        </p:txBody>
      </p:sp>
      <p:sp>
        <p:nvSpPr>
          <p:cNvPr id="502" name="Google Shape;502;p52"/>
          <p:cNvSpPr txBox="1">
            <a:spLocks noGrp="1"/>
          </p:cNvSpPr>
          <p:nvPr>
            <p:ph type="body" idx="1"/>
          </p:nvPr>
        </p:nvSpPr>
        <p:spPr>
          <a:xfrm>
            <a:off x="357884" y="629717"/>
            <a:ext cx="8428200" cy="471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Shape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IndexedTriangleStripSet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index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='</a:t>
            </a: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0 1 2 3 4 5 6 7 8 9 10 11 12 -1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'&gt;</a:t>
            </a:r>
            <a:endParaRPr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2039938" algn="l"/>
              </a:tabLst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Coordinate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 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point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=‘	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</a:t>
            </a: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-4.0 -1.0 -0.5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-4.5 -2.0 -0.5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-3.0 -0.5  0.0 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-2.5 -1.5 -0.5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-2.0 -0.5 -1.0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-1.5 -1.5 -0.5 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-0.5  0.5 -0.5 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0.0  0.0  0.0 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1.0  0.5 -0.5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1.5 -2.0 -1.0 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2.5 -2.0 -0.5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2.5 -2.5 -0.5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3.5 -2.0 -1.0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     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'/&gt;</a:t>
            </a:r>
            <a:endParaRPr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IndexedTriangleStripSet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b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</a:b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Appearance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Material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 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emissiveColor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='</a:t>
            </a: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0.5 0.5 0.5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'/&gt; 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Appearance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Shape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03" name="Google Shape;503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sp>
        <p:nvSpPr>
          <p:cNvPr id="504" name="Google Shape;504;p52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https://www.web3d.org/documents/specifications/19775-1/V3.3/Part01/components/rendering.html#IndexedTriangleStripSet</a:t>
            </a:r>
            <a:r>
              <a:rPr lang="pt-BR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 dirty="0"/>
          </a:p>
        </p:txBody>
      </p:sp>
      <p:pic>
        <p:nvPicPr>
          <p:cNvPr id="505" name="Google Shape;505;p52" descr="TriangleStripSet nod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62272" y="2606705"/>
            <a:ext cx="4404472" cy="224334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AC73EF-B3C2-CB23-2813-4DFAFAC8FD6D}"/>
              </a:ext>
            </a:extLst>
          </p:cNvPr>
          <p:cNvSpPr txBox="1"/>
          <p:nvPr/>
        </p:nvSpPr>
        <p:spPr>
          <a:xfrm>
            <a:off x="1765907" y="1336707"/>
            <a:ext cx="2029968" cy="31547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0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1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2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3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4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5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6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7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8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9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10</a:t>
            </a: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11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12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6D8B4F-E3E0-4E61-4A88-5E12B5721898}"/>
              </a:ext>
            </a:extLst>
          </p:cNvPr>
          <p:cNvSpPr txBox="1"/>
          <p:nvPr/>
        </p:nvSpPr>
        <p:spPr>
          <a:xfrm>
            <a:off x="4462272" y="1212423"/>
            <a:ext cx="4231344" cy="147732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Os vértices são conectados seguindo a ordem definida no campo index. Ligando de 3 em 3 vértices até encontrar um valor -1. Outras listas de índices podem aparecer na sequencia.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3"/>
          <p:cNvSpPr txBox="1">
            <a:spLocks noGrp="1"/>
          </p:cNvSpPr>
          <p:nvPr>
            <p:ph type="body" idx="1"/>
          </p:nvPr>
        </p:nvSpPr>
        <p:spPr>
          <a:xfrm>
            <a:off x="218650" y="838975"/>
            <a:ext cx="8798700" cy="76265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 direção de montagem dos triângulos precisa ser constantemente alternada, senão a detecção de triângulos irá falhar</a:t>
            </a:r>
          </a:p>
        </p:txBody>
      </p:sp>
      <p:sp>
        <p:nvSpPr>
          <p:cNvPr id="512" name="Google Shape;512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Cuidado</a:t>
            </a:r>
            <a:endParaRPr dirty="0"/>
          </a:p>
        </p:txBody>
      </p:sp>
      <p:sp>
        <p:nvSpPr>
          <p:cNvPr id="513" name="Google Shape;513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DF8C8B-34D2-461C-8EB2-A7BA9C9F7D56}"/>
              </a:ext>
            </a:extLst>
          </p:cNvPr>
          <p:cNvSpPr txBox="1"/>
          <p:nvPr/>
        </p:nvSpPr>
        <p:spPr>
          <a:xfrm>
            <a:off x="218649" y="3691708"/>
            <a:ext cx="8727387" cy="1549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Um dos truques é inverter a ordem de conexão, de modo que, nos triângulos pares, a conexão de dois vértices seja invertida.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sz="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exemplo: conecte (0,1,2), depois (1,3,2), depois (2,3,4) e assim por diante.</a:t>
            </a:r>
          </a:p>
        </p:txBody>
      </p:sp>
      <p:sp>
        <p:nvSpPr>
          <p:cNvPr id="6" name="Circular Arrow 5">
            <a:extLst>
              <a:ext uri="{FF2B5EF4-FFF2-40B4-BE49-F238E27FC236}">
                <a16:creationId xmlns:a16="http://schemas.microsoft.com/office/drawing/2014/main" id="{8B9576B7-15E0-60F1-4DC9-15D6EDF1C030}"/>
              </a:ext>
            </a:extLst>
          </p:cNvPr>
          <p:cNvSpPr/>
          <p:nvPr/>
        </p:nvSpPr>
        <p:spPr>
          <a:xfrm flipH="1">
            <a:off x="2398353" y="2207687"/>
            <a:ext cx="494929" cy="475550"/>
          </a:xfrm>
          <a:prstGeom prst="circularArrow">
            <a:avLst>
              <a:gd name="adj1" fmla="val 9167"/>
              <a:gd name="adj2" fmla="val 856280"/>
              <a:gd name="adj3" fmla="val 20445531"/>
              <a:gd name="adj4" fmla="val 1407706"/>
              <a:gd name="adj5" fmla="val 125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1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5BD60C9-BEBF-B02D-ADE5-6E9A6176EA14}"/>
              </a:ext>
            </a:extLst>
          </p:cNvPr>
          <p:cNvGrpSpPr/>
          <p:nvPr/>
        </p:nvGrpSpPr>
        <p:grpSpPr>
          <a:xfrm>
            <a:off x="1875683" y="1881176"/>
            <a:ext cx="4371680" cy="1448713"/>
            <a:chOff x="2792691" y="2014237"/>
            <a:chExt cx="3054284" cy="1448713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74D0EE-9DC4-F512-8EF7-46FEF029EFF0}"/>
                </a:ext>
              </a:extLst>
            </p:cNvPr>
            <p:cNvCxnSpPr>
              <a:cxnSpLocks/>
            </p:cNvCxnSpPr>
            <p:nvPr/>
          </p:nvCxnSpPr>
          <p:spPr>
            <a:xfrm>
              <a:off x="2807748" y="2221025"/>
              <a:ext cx="484563" cy="123209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758D098-3C3F-D35C-6860-0ACB88868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2691" y="2110942"/>
              <a:ext cx="1084082" cy="11668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7097F1F-370F-97BE-F80F-0C51A8AC69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2774" y="2125644"/>
              <a:ext cx="573999" cy="131426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6858F0-24F5-C0EF-BE2E-C48B60AC95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6773" y="2110942"/>
              <a:ext cx="970961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9D3672D-31C5-D0EF-EEC9-753E3A3EA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7734" y="2014237"/>
              <a:ext cx="999241" cy="9342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C0185FF-D4FA-FE35-0D9A-7D91ACA0DB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4453" y="2110941"/>
              <a:ext cx="503281" cy="1166782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3FEF55D-E2FA-C01D-0525-5F2800050DE0}"/>
                </a:ext>
              </a:extLst>
            </p:cNvPr>
            <p:cNvCxnSpPr>
              <a:cxnSpLocks/>
            </p:cNvCxnSpPr>
            <p:nvPr/>
          </p:nvCxnSpPr>
          <p:spPr>
            <a:xfrm>
              <a:off x="3891830" y="2125644"/>
              <a:ext cx="452623" cy="115276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E949BBC-6C94-88EB-933F-BCE8E05BA0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92311" y="3277723"/>
              <a:ext cx="1069942" cy="185227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B88AEBC-3D6C-A744-E2DA-857D5E0780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47354" y="2026568"/>
              <a:ext cx="499621" cy="127722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815D2A0-2955-A72E-5B41-5ABC6B102455}"/>
                </a:ext>
              </a:extLst>
            </p:cNvPr>
            <p:cNvCxnSpPr>
              <a:cxnSpLocks/>
            </p:cNvCxnSpPr>
            <p:nvPr/>
          </p:nvCxnSpPr>
          <p:spPr>
            <a:xfrm>
              <a:off x="4344453" y="3274438"/>
              <a:ext cx="1002901" cy="32634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D876672-D681-86C2-1820-96268FBA885F}"/>
                </a:ext>
              </a:extLst>
            </p:cNvPr>
            <p:cNvCxnSpPr>
              <a:cxnSpLocks/>
            </p:cNvCxnSpPr>
            <p:nvPr/>
          </p:nvCxnSpPr>
          <p:spPr>
            <a:xfrm>
              <a:off x="4846816" y="2114227"/>
              <a:ext cx="500538" cy="118956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B0346B0D-DEA5-8DDC-A244-AFF95B5F98C1}"/>
              </a:ext>
            </a:extLst>
          </p:cNvPr>
          <p:cNvSpPr/>
          <p:nvPr/>
        </p:nvSpPr>
        <p:spPr>
          <a:xfrm>
            <a:off x="3162865" y="2578258"/>
            <a:ext cx="475550" cy="475550"/>
          </a:xfrm>
          <a:prstGeom prst="circularArrow">
            <a:avLst>
              <a:gd name="adj1" fmla="val 9167"/>
              <a:gd name="adj2" fmla="val 856280"/>
              <a:gd name="adj3" fmla="val 20445531"/>
              <a:gd name="adj4" fmla="val 1407706"/>
              <a:gd name="adj5" fmla="val 12500"/>
            </a:avLst>
          </a:prstGeom>
          <a:solidFill>
            <a:srgbClr val="E026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14D342EC-682A-BFEC-2F38-EEA08709E930}"/>
              </a:ext>
            </a:extLst>
          </p:cNvPr>
          <p:cNvSpPr/>
          <p:nvPr/>
        </p:nvSpPr>
        <p:spPr>
          <a:xfrm>
            <a:off x="4618000" y="2491993"/>
            <a:ext cx="475550" cy="475550"/>
          </a:xfrm>
          <a:prstGeom prst="circularArrow">
            <a:avLst>
              <a:gd name="adj1" fmla="val 9167"/>
              <a:gd name="adj2" fmla="val 856280"/>
              <a:gd name="adj3" fmla="val 20445531"/>
              <a:gd name="adj4" fmla="val 1407706"/>
              <a:gd name="adj5" fmla="val 12500"/>
            </a:avLst>
          </a:prstGeom>
          <a:solidFill>
            <a:srgbClr val="E026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1" name="Circular Arrow 50">
            <a:extLst>
              <a:ext uri="{FF2B5EF4-FFF2-40B4-BE49-F238E27FC236}">
                <a16:creationId xmlns:a16="http://schemas.microsoft.com/office/drawing/2014/main" id="{C35C9550-F4BA-C051-AF3A-7BCCD5EE6EA8}"/>
              </a:ext>
            </a:extLst>
          </p:cNvPr>
          <p:cNvSpPr/>
          <p:nvPr/>
        </p:nvSpPr>
        <p:spPr>
          <a:xfrm flipH="1">
            <a:off x="3870850" y="2113341"/>
            <a:ext cx="494929" cy="475550"/>
          </a:xfrm>
          <a:prstGeom prst="circularArrow">
            <a:avLst>
              <a:gd name="adj1" fmla="val 9167"/>
              <a:gd name="adj2" fmla="val 856280"/>
              <a:gd name="adj3" fmla="val 20445531"/>
              <a:gd name="adj4" fmla="val 1407706"/>
              <a:gd name="adj5" fmla="val 125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2" name="Circular Arrow 51">
            <a:extLst>
              <a:ext uri="{FF2B5EF4-FFF2-40B4-BE49-F238E27FC236}">
                <a16:creationId xmlns:a16="http://schemas.microsoft.com/office/drawing/2014/main" id="{8B3C5F4B-FF80-3A74-DA32-0E18E84047C7}"/>
              </a:ext>
            </a:extLst>
          </p:cNvPr>
          <p:cNvSpPr/>
          <p:nvPr/>
        </p:nvSpPr>
        <p:spPr>
          <a:xfrm flipH="1">
            <a:off x="5292189" y="2049891"/>
            <a:ext cx="494929" cy="475550"/>
          </a:xfrm>
          <a:prstGeom prst="circularArrow">
            <a:avLst>
              <a:gd name="adj1" fmla="val 9167"/>
              <a:gd name="adj2" fmla="val 856280"/>
              <a:gd name="adj3" fmla="val 20445531"/>
              <a:gd name="adj4" fmla="val 1407706"/>
              <a:gd name="adj5" fmla="val 125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1670375-8D17-0380-1C8E-4AF692EB80F1}"/>
              </a:ext>
            </a:extLst>
          </p:cNvPr>
          <p:cNvSpPr txBox="1"/>
          <p:nvPr/>
        </p:nvSpPr>
        <p:spPr>
          <a:xfrm>
            <a:off x="1628218" y="1838694"/>
            <a:ext cx="376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760869F-11DC-0FCA-BFA7-996AAF80C61F}"/>
              </a:ext>
            </a:extLst>
          </p:cNvPr>
          <p:cNvSpPr txBox="1"/>
          <p:nvPr/>
        </p:nvSpPr>
        <p:spPr>
          <a:xfrm>
            <a:off x="2360246" y="3254783"/>
            <a:ext cx="376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B9EDEC-5F69-44B8-1100-688A4CE5CE71}"/>
              </a:ext>
            </a:extLst>
          </p:cNvPr>
          <p:cNvSpPr txBox="1"/>
          <p:nvPr/>
        </p:nvSpPr>
        <p:spPr>
          <a:xfrm>
            <a:off x="3288054" y="1668461"/>
            <a:ext cx="376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4F547C6-B964-A231-555B-9CFFE4ADA09B}"/>
              </a:ext>
            </a:extLst>
          </p:cNvPr>
          <p:cNvSpPr txBox="1"/>
          <p:nvPr/>
        </p:nvSpPr>
        <p:spPr>
          <a:xfrm>
            <a:off x="3988007" y="3150068"/>
            <a:ext cx="376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D1420E4-DE73-0713-4219-89A2B9C50C7A}"/>
              </a:ext>
            </a:extLst>
          </p:cNvPr>
          <p:cNvSpPr txBox="1"/>
          <p:nvPr/>
        </p:nvSpPr>
        <p:spPr>
          <a:xfrm>
            <a:off x="4677817" y="1662561"/>
            <a:ext cx="376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9340857-4339-8DFF-8092-54C3871554AD}"/>
              </a:ext>
            </a:extLst>
          </p:cNvPr>
          <p:cNvSpPr txBox="1"/>
          <p:nvPr/>
        </p:nvSpPr>
        <p:spPr>
          <a:xfrm>
            <a:off x="6247363" y="1635866"/>
            <a:ext cx="376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F22A13E-AA4E-41F7-7FD3-A28C4628B1CA}"/>
              </a:ext>
            </a:extLst>
          </p:cNvPr>
          <p:cNvSpPr txBox="1"/>
          <p:nvPr/>
        </p:nvSpPr>
        <p:spPr>
          <a:xfrm>
            <a:off x="5537370" y="3134926"/>
            <a:ext cx="376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48" grpId="0" animBg="1"/>
      <p:bldP spid="49" grpId="0" animBg="1"/>
      <p:bldP spid="51" grpId="0" animBg="1"/>
      <p:bldP spid="5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7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IndexedFaceSet</a:t>
            </a:r>
            <a:br>
              <a:rPr lang="pt-BR" dirty="0"/>
            </a:br>
            <a:endParaRPr dirty="0"/>
          </a:p>
        </p:txBody>
      </p:sp>
      <p:sp>
        <p:nvSpPr>
          <p:cNvPr id="720" name="Google Shape;720;p70"/>
          <p:cNvSpPr txBox="1">
            <a:spLocks noGrp="1"/>
          </p:cNvSpPr>
          <p:nvPr>
            <p:ph type="body" idx="1"/>
          </p:nvPr>
        </p:nvSpPr>
        <p:spPr>
          <a:xfrm>
            <a:off x="357884" y="762001"/>
            <a:ext cx="8428200" cy="13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 dirty="0"/>
              <a:t>Um </a:t>
            </a:r>
            <a:r>
              <a:rPr lang="pt-BR" sz="1700" b="1" dirty="0"/>
              <a:t>IndexedFaceSet</a:t>
            </a:r>
            <a:r>
              <a:rPr lang="pt-BR" sz="1700" dirty="0"/>
              <a:t> representa uma forma 3D composta de um conjunto de polígonos, são usados nos índices do campo </a:t>
            </a:r>
            <a:r>
              <a:rPr lang="pt-BR" sz="1700" b="1" dirty="0" err="1"/>
              <a:t>coordIndex</a:t>
            </a:r>
            <a:r>
              <a:rPr lang="pt-BR" sz="1700" dirty="0"/>
              <a:t> para especificar como montar os triângulos, o campo </a:t>
            </a:r>
            <a:r>
              <a:rPr lang="pt-BR" sz="1700" b="1" dirty="0" err="1"/>
              <a:t>colordIndex</a:t>
            </a:r>
            <a:r>
              <a:rPr lang="pt-BR" sz="1700" dirty="0"/>
              <a:t> para especificar como mapear as cores por vértices, e o campo </a:t>
            </a:r>
            <a:r>
              <a:rPr lang="pt-BR" sz="1700" b="1" dirty="0" err="1"/>
              <a:t>texCoordIndex</a:t>
            </a:r>
            <a:endParaRPr sz="1700" b="1" dirty="0"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 dirty="0"/>
              <a:t>para mapear as coordenadas de textura.</a:t>
            </a:r>
            <a:endParaRPr dirty="0"/>
          </a:p>
        </p:txBody>
      </p:sp>
      <p:sp>
        <p:nvSpPr>
          <p:cNvPr id="721" name="Google Shape;721;p7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sp>
        <p:nvSpPr>
          <p:cNvPr id="722" name="Google Shape;722;p70"/>
          <p:cNvSpPr/>
          <p:nvPr/>
        </p:nvSpPr>
        <p:spPr>
          <a:xfrm>
            <a:off x="3104724" y="2157047"/>
            <a:ext cx="5124900" cy="327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IndexedFaceSet : X3DComposedGeometryNode {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[in]   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set_colorIndex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[in]   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set_coordIndex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[in]   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set_normalIndex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[in]   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set_texCoordIndex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MFNode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attrib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[]   [X3DVertexAttributeNode]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color             NULL [X3DColorNode]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NULL [X3DCoordinateNode]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NULL [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FogCoordinate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NULL [X3DMetadataObject]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normal            NULL [X3DNormalNode]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texCoord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NULL [X3DTextureCoordinateNode]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[]     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ccw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TRUE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[]     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colorIndex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[]   [0,∞)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-1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[]     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colorPerVertex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TRUE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[]     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convex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TRUE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[]     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coordIndex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[]   [0,∞)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-1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SFFloat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[]     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creaseAngle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0    [0,∞)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[]     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normalIndex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[]   [0,∞)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-1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[]     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normalPerVertex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TRUE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[]     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TRUE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[]     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texCoordIndex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[]   [-1,∞)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</p:txBody>
      </p:sp>
      <p:sp>
        <p:nvSpPr>
          <p:cNvPr id="723" name="Google Shape;723;p70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https://www.web3d.org/documents/specifications/19775-1/V3.3/Part01/components/geometry3D.html#IndexedFaceSet</a:t>
            </a:r>
            <a:r>
              <a:rPr lang="pt-B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31216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7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IndexedFaceSet</a:t>
            </a:r>
            <a:endParaRPr dirty="0"/>
          </a:p>
        </p:txBody>
      </p:sp>
      <p:sp>
        <p:nvSpPr>
          <p:cNvPr id="729" name="Google Shape;729;p71"/>
          <p:cNvSpPr txBox="1">
            <a:spLocks noGrp="1"/>
          </p:cNvSpPr>
          <p:nvPr>
            <p:ph type="body" idx="1"/>
          </p:nvPr>
        </p:nvSpPr>
        <p:spPr>
          <a:xfrm>
            <a:off x="142071" y="909874"/>
            <a:ext cx="9001929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O nó IndexedFaceSet representa uma forma 3D composta por faces (polígonos) construídas a partir de vértices listados no campo coord.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O IndexedFaceSet utiliza os índices em seu campo </a:t>
            </a:r>
            <a:r>
              <a:rPr lang="pt-BR" dirty="0" err="1"/>
              <a:t>coordIndex</a:t>
            </a:r>
            <a:r>
              <a:rPr lang="pt-BR" dirty="0"/>
              <a:t> para especificar as faces poligonais, indexando nas coordenadas do nó </a:t>
            </a:r>
            <a:r>
              <a:rPr lang="pt-BR" dirty="0" err="1"/>
              <a:t>Coordinate</a:t>
            </a:r>
            <a:r>
              <a:rPr lang="pt-BR" dirty="0"/>
              <a:t>. Um índice de -1 indica que a face atual foi finalizada e que a próxima começa.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lang="pt-BR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Cada face do IndexedFaceSet deve ter: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pt-BR" b="1" dirty="0"/>
              <a:t>- pelo menos três vértices não coincidentes;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pt-BR" b="1" dirty="0"/>
              <a:t>- vértices que definem um polígono planar;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pt-BR" b="1" dirty="0"/>
              <a:t>- vértices não possuem </a:t>
            </a:r>
            <a:r>
              <a:rPr lang="pt-BR" b="1" dirty="0" err="1"/>
              <a:t>auto-intersecção</a:t>
            </a:r>
            <a:r>
              <a:rPr lang="pt-BR" b="1" dirty="0"/>
              <a:t>.</a:t>
            </a:r>
          </a:p>
        </p:txBody>
      </p:sp>
      <p:sp>
        <p:nvSpPr>
          <p:cNvPr id="730" name="Google Shape;730;p7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sp>
        <p:nvSpPr>
          <p:cNvPr id="731" name="Google Shape;731;p71"/>
          <p:cNvSpPr/>
          <p:nvPr/>
        </p:nvSpPr>
        <p:spPr>
          <a:xfrm>
            <a:off x="159588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https://www.web3d.org/documents/specifications/19775-1/V3.3/Part01/components/geometry3D.html#IndexedFaceSet</a:t>
            </a:r>
            <a:r>
              <a:rPr lang="pt-B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824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26" name="Google Shape;526;p5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Malhas Poligonais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</p:txBody>
      </p:sp>
      <p:sp>
        <p:nvSpPr>
          <p:cNvPr id="527" name="Google Shape;527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CA6579-5584-C369-A3E2-558DDAB1C13D}"/>
              </a:ext>
            </a:extLst>
          </p:cNvPr>
          <p:cNvSpPr/>
          <p:nvPr/>
        </p:nvSpPr>
        <p:spPr>
          <a:xfrm>
            <a:off x="5099901" y="1136290"/>
            <a:ext cx="3098277" cy="2489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8" name="Google Shape;728;p7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Exemplo IndexedFaceSet</a:t>
            </a:r>
            <a:endParaRPr dirty="0"/>
          </a:p>
        </p:txBody>
      </p:sp>
      <p:sp>
        <p:nvSpPr>
          <p:cNvPr id="730" name="Google Shape;730;p7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sp>
        <p:nvSpPr>
          <p:cNvPr id="4" name="Google Shape;502;p52">
            <a:extLst>
              <a:ext uri="{FF2B5EF4-FFF2-40B4-BE49-F238E27FC236}">
                <a16:creationId xmlns:a16="http://schemas.microsoft.com/office/drawing/2014/main" id="{9DD8EB68-B4FA-9CE2-CEA9-F8A90C3FD9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57884" y="629717"/>
            <a:ext cx="8428200" cy="471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Shape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IndexedFaceSet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coordIndex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='</a:t>
            </a: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0 1 2 3 4 5 6 7 -1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2039938" algn="l"/>
              </a:tabLst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Coordinate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 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point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=‘</a:t>
            </a:r>
            <a:endParaRPr lang="pt-BR" sz="1300" b="1" noProof="1">
              <a:solidFill>
                <a:srgbClr val="008080"/>
              </a:solidFill>
              <a:latin typeface="Courier New" panose="02070309020205020404" pitchFamily="49" charset="0"/>
              <a:cs typeface="Courier New" panose="02070309020205020404" pitchFamily="49" charset="0"/>
              <a:sym typeface="Arial"/>
            </a:endParaRP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		</a:t>
            </a:r>
            <a:r>
              <a:rPr lang="en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-3  3 0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en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-4  0 0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en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-3 -3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en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0 -4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en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3 -3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en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4  0 0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en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3  3 0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en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0  4 0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     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'/&gt;</a:t>
            </a:r>
            <a:endParaRPr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IndexedFaceSet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b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</a:b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Appearance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Material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 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emissiveColor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=‘</a:t>
            </a: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0 1 0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'/&gt; 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Appearance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Shape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4AD43-3BB3-FD59-11F6-FEF38C8F9C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55"/>
          <a:stretch/>
        </p:blipFill>
        <p:spPr>
          <a:xfrm>
            <a:off x="5140750" y="1382663"/>
            <a:ext cx="3048000" cy="20026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9DB3D8-70F2-134A-5369-8D8DF1256C2F}"/>
              </a:ext>
            </a:extLst>
          </p:cNvPr>
          <p:cNvSpPr txBox="1"/>
          <p:nvPr/>
        </p:nvSpPr>
        <p:spPr>
          <a:xfrm>
            <a:off x="357885" y="4485551"/>
            <a:ext cx="7830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Os pontos são o contorno da superfície.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99CBB2-3B43-65B0-A7D3-236C877798A6}"/>
              </a:ext>
            </a:extLst>
          </p:cNvPr>
          <p:cNvSpPr txBox="1"/>
          <p:nvPr/>
        </p:nvSpPr>
        <p:spPr>
          <a:xfrm>
            <a:off x="2186464" y="1338790"/>
            <a:ext cx="1352935" cy="1962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0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1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2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3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4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5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6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7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EDFDB4D-C5DA-A3DB-915D-A31F10BFE116}"/>
              </a:ext>
            </a:extLst>
          </p:cNvPr>
          <p:cNvGrpSpPr/>
          <p:nvPr/>
        </p:nvGrpSpPr>
        <p:grpSpPr>
          <a:xfrm>
            <a:off x="5321432" y="1123011"/>
            <a:ext cx="2733321" cy="2531676"/>
            <a:chOff x="5321432" y="1123011"/>
            <a:chExt cx="2733321" cy="253167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8B11F3-4135-205F-C6D8-8C390B681EEC}"/>
                </a:ext>
              </a:extLst>
            </p:cNvPr>
            <p:cNvSpPr txBox="1"/>
            <p:nvPr/>
          </p:nvSpPr>
          <p:spPr>
            <a:xfrm>
              <a:off x="5564172" y="1385037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sz="1400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0</a:t>
              </a:r>
              <a:endParaRPr lang="pt-BR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CA2AFFF-36AF-5249-3E19-EB58878F0C65}"/>
                </a:ext>
              </a:extLst>
            </p:cNvPr>
            <p:cNvSpPr txBox="1"/>
            <p:nvPr/>
          </p:nvSpPr>
          <p:spPr>
            <a:xfrm>
              <a:off x="5321432" y="2175367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1</a:t>
              </a:r>
              <a:endParaRPr lang="pt-BR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3B596B3-1429-4B9F-EB29-B8E60B9BDDC6}"/>
                </a:ext>
              </a:extLst>
            </p:cNvPr>
            <p:cNvSpPr txBox="1"/>
            <p:nvPr/>
          </p:nvSpPr>
          <p:spPr>
            <a:xfrm>
              <a:off x="5686062" y="3077554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sz="1400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2</a:t>
              </a:r>
              <a:endParaRPr lang="pt-BR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F400B4-0EF1-B106-076C-BA17A9FC317E}"/>
                </a:ext>
              </a:extLst>
            </p:cNvPr>
            <p:cNvSpPr txBox="1"/>
            <p:nvPr/>
          </p:nvSpPr>
          <p:spPr>
            <a:xfrm>
              <a:off x="6483742" y="3346910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3</a:t>
              </a:r>
              <a:endParaRPr lang="pt-BR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BEE01D-E6C1-3171-D025-A9DCC6BC36D9}"/>
                </a:ext>
              </a:extLst>
            </p:cNvPr>
            <p:cNvSpPr txBox="1"/>
            <p:nvPr/>
          </p:nvSpPr>
          <p:spPr>
            <a:xfrm>
              <a:off x="6582202" y="1123011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sz="1400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7</a:t>
              </a:r>
              <a:endParaRPr lang="pt-BR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E8F293-F166-3005-D8BA-EB73942D3234}"/>
                </a:ext>
              </a:extLst>
            </p:cNvPr>
            <p:cNvSpPr txBox="1"/>
            <p:nvPr/>
          </p:nvSpPr>
          <p:spPr>
            <a:xfrm>
              <a:off x="7389892" y="1445402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6</a:t>
              </a:r>
              <a:endParaRPr lang="pt-BR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C4E5C6-66A0-7749-278E-F17B13CC59FA}"/>
                </a:ext>
              </a:extLst>
            </p:cNvPr>
            <p:cNvSpPr txBox="1"/>
            <p:nvPr/>
          </p:nvSpPr>
          <p:spPr>
            <a:xfrm>
              <a:off x="7632904" y="2238723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5</a:t>
              </a:r>
              <a:endParaRPr lang="pt-BR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E4627A5-F1F8-BC98-8289-D08DE8CDA785}"/>
                </a:ext>
              </a:extLst>
            </p:cNvPr>
            <p:cNvSpPr txBox="1"/>
            <p:nvPr/>
          </p:nvSpPr>
          <p:spPr>
            <a:xfrm>
              <a:off x="7401513" y="3050956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4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64500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0EA8AD-1685-04B1-DA3A-F0DC03A4D884}"/>
              </a:ext>
            </a:extLst>
          </p:cNvPr>
          <p:cNvSpPr/>
          <p:nvPr/>
        </p:nvSpPr>
        <p:spPr>
          <a:xfrm>
            <a:off x="2096412" y="1369270"/>
            <a:ext cx="5449794" cy="42705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8" name="Google Shape;728;p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Exemplo IndexedFaceSet</a:t>
            </a:r>
            <a:endParaRPr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4E33B28-D180-1B65-9405-D59C7D4925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Possível solução para tecer geometria</a:t>
            </a:r>
          </a:p>
        </p:txBody>
      </p:sp>
      <p:sp>
        <p:nvSpPr>
          <p:cNvPr id="730" name="Google Shape;730;p7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4AD43-3BB3-FD59-11F6-FEF38C8F9C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96"/>
          <a:stretch/>
        </p:blipFill>
        <p:spPr>
          <a:xfrm>
            <a:off x="2116909" y="1677047"/>
            <a:ext cx="5355404" cy="355676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EDFDB4D-C5DA-A3DB-915D-A31F10BFE116}"/>
              </a:ext>
            </a:extLst>
          </p:cNvPr>
          <p:cNvGrpSpPr/>
          <p:nvPr/>
        </p:nvGrpSpPr>
        <p:grpSpPr>
          <a:xfrm>
            <a:off x="2535811" y="1369270"/>
            <a:ext cx="4802506" cy="4498945"/>
            <a:chOff x="5321432" y="1074886"/>
            <a:chExt cx="2733321" cy="256055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8B11F3-4135-205F-C6D8-8C390B681EEC}"/>
                </a:ext>
              </a:extLst>
            </p:cNvPr>
            <p:cNvSpPr txBox="1"/>
            <p:nvPr/>
          </p:nvSpPr>
          <p:spPr>
            <a:xfrm>
              <a:off x="5564172" y="1385037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sz="1400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0</a:t>
              </a:r>
              <a:endParaRPr lang="pt-BR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CA2AFFF-36AF-5249-3E19-EB58878F0C65}"/>
                </a:ext>
              </a:extLst>
            </p:cNvPr>
            <p:cNvSpPr txBox="1"/>
            <p:nvPr/>
          </p:nvSpPr>
          <p:spPr>
            <a:xfrm>
              <a:off x="5321432" y="2175367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1</a:t>
              </a:r>
              <a:endParaRPr lang="pt-BR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3B596B3-1429-4B9F-EB29-B8E60B9BDDC6}"/>
                </a:ext>
              </a:extLst>
            </p:cNvPr>
            <p:cNvSpPr txBox="1"/>
            <p:nvPr/>
          </p:nvSpPr>
          <p:spPr>
            <a:xfrm>
              <a:off x="5686062" y="3077554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sz="1400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2</a:t>
              </a:r>
              <a:endParaRPr lang="pt-BR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F400B4-0EF1-B106-076C-BA17A9FC317E}"/>
                </a:ext>
              </a:extLst>
            </p:cNvPr>
            <p:cNvSpPr txBox="1"/>
            <p:nvPr/>
          </p:nvSpPr>
          <p:spPr>
            <a:xfrm>
              <a:off x="6483742" y="3327660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3</a:t>
              </a:r>
              <a:endParaRPr lang="pt-BR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BEE01D-E6C1-3171-D025-A9DCC6BC36D9}"/>
                </a:ext>
              </a:extLst>
            </p:cNvPr>
            <p:cNvSpPr txBox="1"/>
            <p:nvPr/>
          </p:nvSpPr>
          <p:spPr>
            <a:xfrm>
              <a:off x="6582202" y="1074886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sz="1400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7</a:t>
              </a:r>
              <a:endParaRPr lang="pt-BR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E8F293-F166-3005-D8BA-EB73942D3234}"/>
                </a:ext>
              </a:extLst>
            </p:cNvPr>
            <p:cNvSpPr txBox="1"/>
            <p:nvPr/>
          </p:nvSpPr>
          <p:spPr>
            <a:xfrm>
              <a:off x="7389892" y="1445402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6</a:t>
              </a:r>
              <a:endParaRPr lang="pt-BR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C4E5C6-66A0-7749-278E-F17B13CC59FA}"/>
                </a:ext>
              </a:extLst>
            </p:cNvPr>
            <p:cNvSpPr txBox="1"/>
            <p:nvPr/>
          </p:nvSpPr>
          <p:spPr>
            <a:xfrm>
              <a:off x="7632904" y="2238723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5</a:t>
              </a:r>
              <a:endParaRPr lang="pt-BR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E4627A5-F1F8-BC98-8289-D08DE8CDA785}"/>
                </a:ext>
              </a:extLst>
            </p:cNvPr>
            <p:cNvSpPr txBox="1"/>
            <p:nvPr/>
          </p:nvSpPr>
          <p:spPr>
            <a:xfrm>
              <a:off x="7401513" y="3050956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4</a:t>
              </a:r>
              <a:endParaRPr lang="pt-BR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636A712-0AE0-E591-FB64-95F7CA7E8449}"/>
              </a:ext>
            </a:extLst>
          </p:cNvPr>
          <p:cNvGrpSpPr/>
          <p:nvPr/>
        </p:nvGrpSpPr>
        <p:grpSpPr>
          <a:xfrm>
            <a:off x="3506770" y="2184597"/>
            <a:ext cx="3004574" cy="2973790"/>
            <a:chOff x="3506770" y="2184597"/>
            <a:chExt cx="3004574" cy="297379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07EC7D8-9DE5-5B62-3E89-69B3E81837BD}"/>
                </a:ext>
              </a:extLst>
            </p:cNvPr>
            <p:cNvCxnSpPr/>
            <p:nvPr/>
          </p:nvCxnSpPr>
          <p:spPr>
            <a:xfrm>
              <a:off x="3506771" y="2187018"/>
              <a:ext cx="0" cy="2554664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CE61EC5-ECF4-A477-CF96-D78546FC3E3E}"/>
                </a:ext>
              </a:extLst>
            </p:cNvPr>
            <p:cNvCxnSpPr>
              <a:cxnSpLocks/>
            </p:cNvCxnSpPr>
            <p:nvPr/>
          </p:nvCxnSpPr>
          <p:spPr>
            <a:xfrm>
              <a:off x="3506771" y="2187018"/>
              <a:ext cx="1278212" cy="2971369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8AF35FC-4A20-B5FD-FED8-C42C0C69CC2E}"/>
                </a:ext>
              </a:extLst>
            </p:cNvPr>
            <p:cNvCxnSpPr>
              <a:cxnSpLocks/>
            </p:cNvCxnSpPr>
            <p:nvPr/>
          </p:nvCxnSpPr>
          <p:spPr>
            <a:xfrm>
              <a:off x="3506771" y="2184597"/>
              <a:ext cx="2556164" cy="2557085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7A22082-DCF5-3353-FF6D-5478B9A43D97}"/>
                </a:ext>
              </a:extLst>
            </p:cNvPr>
            <p:cNvCxnSpPr>
              <a:cxnSpLocks/>
            </p:cNvCxnSpPr>
            <p:nvPr/>
          </p:nvCxnSpPr>
          <p:spPr>
            <a:xfrm>
              <a:off x="3506771" y="2184597"/>
              <a:ext cx="3004573" cy="1288742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D0BC09A-2BA3-7AA8-F77B-EE5796C3891C}"/>
                </a:ext>
              </a:extLst>
            </p:cNvPr>
            <p:cNvCxnSpPr>
              <a:cxnSpLocks/>
            </p:cNvCxnSpPr>
            <p:nvPr/>
          </p:nvCxnSpPr>
          <p:spPr>
            <a:xfrm>
              <a:off x="3506770" y="2187018"/>
              <a:ext cx="2587054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849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Exemplo IndexedFaceSet</a:t>
            </a:r>
            <a:endParaRPr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4E33B28-D180-1B65-9405-D59C7D4925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72" y="754436"/>
            <a:ext cx="7392591" cy="523221"/>
          </a:xfrm>
        </p:spPr>
        <p:txBody>
          <a:bodyPr/>
          <a:lstStyle/>
          <a:p>
            <a:r>
              <a:rPr lang="pt-BR" dirty="0"/>
              <a:t>Mas e se a geometria fosse assim:</a:t>
            </a:r>
          </a:p>
        </p:txBody>
      </p:sp>
      <p:sp>
        <p:nvSpPr>
          <p:cNvPr id="730" name="Google Shape;730;p7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sp>
        <p:nvSpPr>
          <p:cNvPr id="2" name="Google Shape;502;p52">
            <a:extLst>
              <a:ext uri="{FF2B5EF4-FFF2-40B4-BE49-F238E27FC236}">
                <a16:creationId xmlns:a16="http://schemas.microsoft.com/office/drawing/2014/main" id="{7046C20B-429F-BFBA-8927-2570263918A3}"/>
              </a:ext>
            </a:extLst>
          </p:cNvPr>
          <p:cNvSpPr txBox="1">
            <a:spLocks/>
          </p:cNvSpPr>
          <p:nvPr/>
        </p:nvSpPr>
        <p:spPr>
          <a:xfrm>
            <a:off x="357884" y="1334956"/>
            <a:ext cx="8428200" cy="3541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Clr>
                <a:srgbClr val="000000"/>
              </a:buClr>
              <a:buSzPts val="1400"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Shape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IndexedFaceSet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coordIndex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='</a:t>
            </a: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0 1 2 3 4 5 6 7 -1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2039938" algn="l"/>
              </a:tabLst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Coordinate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 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point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=‘	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		</a:t>
            </a:r>
            <a:r>
              <a:rPr lang="pt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-3  3 0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-1  0 0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-3 -3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0 -1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3 -3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1  0 0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3  3 0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0  1 0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   </a:t>
            </a: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'/&gt;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IndexedFaceSet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b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</a:b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Appearance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Material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 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emissiveColor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=‘</a:t>
            </a: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0 1 0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'/&gt; 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Appearance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Shape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BFEA7-77D1-DCEA-9082-D02473269D07}"/>
              </a:ext>
            </a:extLst>
          </p:cNvPr>
          <p:cNvSpPr txBox="1"/>
          <p:nvPr/>
        </p:nvSpPr>
        <p:spPr>
          <a:xfrm>
            <a:off x="2178543" y="2041494"/>
            <a:ext cx="1352935" cy="1962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0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1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2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3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4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5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6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7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4EA741-586A-3331-2E67-BEB9A517C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452" y="1980167"/>
            <a:ext cx="3048000" cy="20447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876C85D-92E4-2334-BA51-B8DE92590F26}"/>
              </a:ext>
            </a:extLst>
          </p:cNvPr>
          <p:cNvGrpSpPr/>
          <p:nvPr/>
        </p:nvGrpSpPr>
        <p:grpSpPr>
          <a:xfrm>
            <a:off x="6135344" y="2002932"/>
            <a:ext cx="2259190" cy="2000294"/>
            <a:chOff x="5564172" y="1385037"/>
            <a:chExt cx="2259190" cy="200029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393EB7-AB97-25D6-0E1D-BB1BFF2E9D62}"/>
                </a:ext>
              </a:extLst>
            </p:cNvPr>
            <p:cNvSpPr txBox="1"/>
            <p:nvPr/>
          </p:nvSpPr>
          <p:spPr>
            <a:xfrm>
              <a:off x="5564172" y="1385037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sz="1400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0</a:t>
              </a:r>
              <a:endParaRPr lang="pt-BR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D9FBCAC-311F-6C2A-63E2-06CED81C7C32}"/>
                </a:ext>
              </a:extLst>
            </p:cNvPr>
            <p:cNvSpPr txBox="1"/>
            <p:nvPr/>
          </p:nvSpPr>
          <p:spPr>
            <a:xfrm>
              <a:off x="5991290" y="2214556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1</a:t>
              </a:r>
              <a:endParaRPr lang="pt-BR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B544692-1537-996F-058E-72AAF15272A8}"/>
                </a:ext>
              </a:extLst>
            </p:cNvPr>
            <p:cNvSpPr txBox="1"/>
            <p:nvPr/>
          </p:nvSpPr>
          <p:spPr>
            <a:xfrm>
              <a:off x="5686062" y="3077554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sz="1400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2</a:t>
              </a:r>
              <a:endParaRPr lang="pt-BR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A0BEDA4-9344-572F-2E16-51B0384D86BC}"/>
                </a:ext>
              </a:extLst>
            </p:cNvPr>
            <p:cNvSpPr txBox="1"/>
            <p:nvPr/>
          </p:nvSpPr>
          <p:spPr>
            <a:xfrm>
              <a:off x="6483742" y="2769777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3</a:t>
              </a:r>
              <a:endParaRPr lang="pt-BR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D414A35-EFD1-CFE9-4C46-B919598FDD34}"/>
                </a:ext>
              </a:extLst>
            </p:cNvPr>
            <p:cNvSpPr txBox="1"/>
            <p:nvPr/>
          </p:nvSpPr>
          <p:spPr>
            <a:xfrm>
              <a:off x="6483742" y="1669371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sz="1400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7</a:t>
              </a:r>
              <a:endParaRPr lang="pt-BR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A37E9D-3EFB-D97D-F045-59322D5169D4}"/>
                </a:ext>
              </a:extLst>
            </p:cNvPr>
            <p:cNvSpPr txBox="1"/>
            <p:nvPr/>
          </p:nvSpPr>
          <p:spPr>
            <a:xfrm>
              <a:off x="7389892" y="1445402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6</a:t>
              </a:r>
              <a:endParaRPr lang="pt-BR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05CE73C-A711-8999-8CBE-252D6F4DE298}"/>
                </a:ext>
              </a:extLst>
            </p:cNvPr>
            <p:cNvSpPr txBox="1"/>
            <p:nvPr/>
          </p:nvSpPr>
          <p:spPr>
            <a:xfrm>
              <a:off x="7059224" y="2230733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5</a:t>
              </a:r>
              <a:endParaRPr lang="pt-BR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7410473-2006-6A9C-549C-FA537CF6C128}"/>
                </a:ext>
              </a:extLst>
            </p:cNvPr>
            <p:cNvSpPr txBox="1"/>
            <p:nvPr/>
          </p:nvSpPr>
          <p:spPr>
            <a:xfrm>
              <a:off x="7401513" y="3050956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4</a:t>
              </a:r>
              <a:endParaRPr lang="pt-BR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CBA8888-6200-93D1-E875-46BCCD8EB15A}"/>
              </a:ext>
            </a:extLst>
          </p:cNvPr>
          <p:cNvSpPr txBox="1"/>
          <p:nvPr/>
        </p:nvSpPr>
        <p:spPr>
          <a:xfrm>
            <a:off x="357884" y="4955742"/>
            <a:ext cx="81545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Dessa forma também não funcionaria pela especificação X3D e geraria uma geometria errada. Para funcionar você deveria especifica </a:t>
            </a:r>
            <a:r>
              <a:rPr lang="pt-BR" b="1" dirty="0" err="1"/>
              <a:t>convex</a:t>
            </a:r>
            <a:r>
              <a:rPr lang="pt-BR" b="1" dirty="0"/>
              <a:t>=“false”, </a:t>
            </a:r>
            <a:r>
              <a:rPr lang="pt-BR" dirty="0"/>
              <a:t>porém não vamos trabalhar com essa situação.</a:t>
            </a:r>
          </a:p>
        </p:txBody>
      </p:sp>
    </p:spTree>
    <p:extLst>
      <p:ext uri="{BB962C8B-B14F-4D97-AF65-F5344CB8AC3E}">
        <p14:creationId xmlns:p14="http://schemas.microsoft.com/office/powerpoint/2010/main" val="373681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26" name="Google Shape;526;p5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dirty="0"/>
              <a:t>Grafo de Cena</a:t>
            </a:r>
            <a:endParaRPr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 dirty="0"/>
          </a:p>
        </p:txBody>
      </p:sp>
      <p:sp>
        <p:nvSpPr>
          <p:cNvPr id="527" name="Google Shape;527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21898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4BEF70-3832-E767-9357-B44B560D5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Grafo de Cena (</a:t>
            </a:r>
            <a:r>
              <a:rPr lang="pt-BR" dirty="0" err="1"/>
              <a:t>Scene</a:t>
            </a:r>
            <a:r>
              <a:rPr lang="pt-BR" dirty="0"/>
              <a:t> </a:t>
            </a:r>
            <a:r>
              <a:rPr lang="pt-BR" dirty="0" err="1"/>
              <a:t>Graph</a:t>
            </a:r>
            <a:r>
              <a:rPr lang="pt-BR" dirty="0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B0B0FF-784B-C308-C077-6B21652A5A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5220" y="5315924"/>
            <a:ext cx="7972300" cy="304272"/>
          </a:xfrm>
        </p:spPr>
        <p:txBody>
          <a:bodyPr>
            <a:normAutofit/>
          </a:bodyPr>
          <a:lstStyle/>
          <a:p>
            <a:pPr algn="r"/>
            <a:r>
              <a:rPr lang="pt-BR" sz="800" dirty="0"/>
              <a:t>http://</a:t>
            </a:r>
            <a:r>
              <a:rPr lang="pt-BR" sz="800" dirty="0" err="1"/>
              <a:t>what-when-how.com</a:t>
            </a:r>
            <a:r>
              <a:rPr lang="pt-BR" sz="800" dirty="0"/>
              <a:t>/</a:t>
            </a:r>
            <a:r>
              <a:rPr lang="pt-BR" sz="800" dirty="0" err="1"/>
              <a:t>advanced</a:t>
            </a:r>
            <a:r>
              <a:rPr lang="pt-BR" sz="800" dirty="0"/>
              <a:t>-</a:t>
            </a:r>
            <a:r>
              <a:rPr lang="pt-BR" sz="800" dirty="0" err="1"/>
              <a:t>methods</a:t>
            </a:r>
            <a:r>
              <a:rPr lang="pt-BR" sz="800" dirty="0"/>
              <a:t>-in-</a:t>
            </a:r>
            <a:r>
              <a:rPr lang="pt-BR" sz="800" dirty="0" err="1"/>
              <a:t>computer</a:t>
            </a:r>
            <a:r>
              <a:rPr lang="pt-BR" sz="800" dirty="0"/>
              <a:t>-</a:t>
            </a:r>
            <a:r>
              <a:rPr lang="pt-BR" sz="800" dirty="0" err="1"/>
              <a:t>graphics</a:t>
            </a:r>
            <a:r>
              <a:rPr lang="pt-BR" sz="800" dirty="0"/>
              <a:t>/scene-graphs-advanced-methods-in-computer-graphics-part-1/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8C049-7178-C64D-11CC-5BB0E965F3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34</a:t>
            </a:fld>
            <a:endParaRPr lang="pt-BR"/>
          </a:p>
        </p:txBody>
      </p:sp>
      <p:pic>
        <p:nvPicPr>
          <p:cNvPr id="1026" name="Picture 2" descr="Scene graph of a basic articulated character model ">
            <a:extLst>
              <a:ext uri="{FF2B5EF4-FFF2-40B4-BE49-F238E27FC236}">
                <a16:creationId xmlns:a16="http://schemas.microsoft.com/office/drawing/2014/main" id="{6735D305-AD03-18F6-90C3-83120EA1D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04" y="743939"/>
            <a:ext cx="81280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7613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Grafo de Cena (parece, mas não é uma árvore)</a:t>
            </a:r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1"/>
          </p:nvPr>
        </p:nvSpPr>
        <p:spPr>
          <a:xfrm>
            <a:off x="309125" y="838975"/>
            <a:ext cx="85095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28591" lvl="1" indent="-231766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–"/>
            </a:pPr>
            <a:r>
              <a:rPr lang="pt-BR" sz="1900" dirty="0"/>
              <a:t>Um Grafo Acíclico Dirigido "</a:t>
            </a:r>
            <a:r>
              <a:rPr lang="pt-BR" sz="1900" dirty="0" err="1"/>
              <a:t>directed</a:t>
            </a:r>
            <a:r>
              <a:rPr lang="pt-BR" sz="1900" dirty="0"/>
              <a:t> </a:t>
            </a:r>
            <a:r>
              <a:rPr lang="pt-BR" sz="1900" dirty="0" err="1"/>
              <a:t>acyclic</a:t>
            </a:r>
            <a:r>
              <a:rPr lang="pt-BR" sz="1900" dirty="0"/>
              <a:t> </a:t>
            </a:r>
            <a:r>
              <a:rPr lang="pt-BR" sz="1900" dirty="0" err="1"/>
              <a:t>graph</a:t>
            </a:r>
            <a:r>
              <a:rPr lang="pt-BR" sz="1900" dirty="0"/>
              <a:t> (DAG)"</a:t>
            </a:r>
            <a:endParaRPr sz="1900" dirty="0"/>
          </a:p>
          <a:p>
            <a:pPr marL="619099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Repetição:</a:t>
            </a:r>
            <a:endParaRPr sz="1900" dirty="0"/>
          </a:p>
          <a:p>
            <a:pPr marL="619099" lvl="1" indent="-241289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pt-BR" sz="1900" dirty="0"/>
              <a:t>Uma cena pode conter várias cópias (instâncias) de um mesmo objeto</a:t>
            </a:r>
            <a:endParaRPr sz="1900" dirty="0"/>
          </a:p>
          <a:p>
            <a:pPr marL="619099" lvl="1" indent="-241289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pt-BR" sz="1900" dirty="0"/>
              <a:t>O modelo (Objeto 3D) pode usar várias cópias de uma parte de outro modelo</a:t>
            </a:r>
            <a:endParaRPr sz="1900"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900"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Resultados</a:t>
            </a:r>
            <a:endParaRPr sz="1900" dirty="0"/>
          </a:p>
          <a:p>
            <a:pPr marL="619099" lvl="1" indent="-241289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pt-BR" sz="1900" dirty="0"/>
              <a:t>Um nó (instâncias) pode possuir vários pais</a:t>
            </a:r>
            <a:endParaRPr sz="1900" dirty="0"/>
          </a:p>
          <a:p>
            <a:pPr marL="619099" lvl="1" indent="-241289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pt-BR" sz="1900" dirty="0"/>
              <a:t>Ao se alterar uma cópia, essa se propaga para todas instâncias</a:t>
            </a:r>
            <a:endParaRPr sz="1900" dirty="0"/>
          </a:p>
          <a:p>
            <a:pPr marL="619099" lvl="1" indent="-241289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pt-BR" sz="1900" dirty="0"/>
              <a:t>No </a:t>
            </a:r>
            <a:r>
              <a:rPr lang="pt-BR" sz="1900" i="1" dirty="0" err="1"/>
              <a:t>traversal</a:t>
            </a:r>
            <a:r>
              <a:rPr lang="pt-BR" sz="1900" dirty="0"/>
              <a:t> o mesmo objeto será desenhado várias vezes nas diferentes coordenadas</a:t>
            </a:r>
            <a:endParaRPr sz="1900"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900"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Economiza memória e tempo</a:t>
            </a:r>
            <a:endParaRPr sz="1900" dirty="0"/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Grafo de Cena</a:t>
            </a:r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1"/>
          </p:nvPr>
        </p:nvSpPr>
        <p:spPr>
          <a:xfrm>
            <a:off x="302025" y="772175"/>
            <a:ext cx="86226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Vantagens:</a:t>
            </a:r>
            <a:endParaRPr dirty="0"/>
          </a:p>
          <a:p>
            <a:pPr marL="457200" lvl="0" indent="-349250" algn="l" rtl="0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pt-BR" sz="1900" dirty="0"/>
              <a:t>Permite definições de objetos nos seus sistemas de coordenadas</a:t>
            </a:r>
            <a:endParaRPr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 dirty="0"/>
              <a:t>Permite o uso de objetos várias vezes numa mesma cena</a:t>
            </a:r>
            <a:endParaRPr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 dirty="0"/>
              <a:t>Permite processamento pela hierarquia</a:t>
            </a:r>
            <a:endParaRPr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 dirty="0"/>
              <a:t>Permite animações de articulações de forma simples</a:t>
            </a:r>
            <a:endParaRPr sz="1900" dirty="0"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pic>
        <p:nvPicPr>
          <p:cNvPr id="68" name="Google Shape;6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3900" y="2583575"/>
            <a:ext cx="3603474" cy="270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9"/>
          <p:cNvSpPr txBox="1"/>
          <p:nvPr/>
        </p:nvSpPr>
        <p:spPr>
          <a:xfrm>
            <a:off x="4957375" y="52861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por: Guillaume Kurkdjian</a:t>
            </a:r>
            <a:endParaRPr sz="1100"/>
          </a:p>
        </p:txBody>
      </p:sp>
      <p:pic>
        <p:nvPicPr>
          <p:cNvPr id="70" name="Google Shape;7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6700" y="3472600"/>
            <a:ext cx="1545150" cy="1513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9"/>
          <p:cNvGrpSpPr/>
          <p:nvPr/>
        </p:nvGrpSpPr>
        <p:grpSpPr>
          <a:xfrm>
            <a:off x="2381878" y="4153252"/>
            <a:ext cx="604731" cy="516038"/>
            <a:chOff x="3917421" y="35653"/>
            <a:chExt cx="1202248" cy="1025921"/>
          </a:xfrm>
        </p:grpSpPr>
        <p:cxnSp>
          <p:nvCxnSpPr>
            <p:cNvPr id="72" name="Google Shape;72;p9"/>
            <p:cNvCxnSpPr/>
            <p:nvPr/>
          </p:nvCxnSpPr>
          <p:spPr>
            <a:xfrm rot="10800000">
              <a:off x="4473831" y="35653"/>
              <a:ext cx="0" cy="722400"/>
            </a:xfrm>
            <a:prstGeom prst="straightConnector1">
              <a:avLst/>
            </a:prstGeom>
            <a:noFill/>
            <a:ln w="25400" cap="flat" cmpd="sng">
              <a:solidFill>
                <a:srgbClr val="76923C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3" name="Google Shape;73;p9"/>
            <p:cNvCxnSpPr/>
            <p:nvPr/>
          </p:nvCxnSpPr>
          <p:spPr>
            <a:xfrm flipH="1">
              <a:off x="3917421" y="748074"/>
              <a:ext cx="554400" cy="31350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4" name="Google Shape;74;p9"/>
            <p:cNvCxnSpPr/>
            <p:nvPr/>
          </p:nvCxnSpPr>
          <p:spPr>
            <a:xfrm>
              <a:off x="4483969" y="744899"/>
              <a:ext cx="635700" cy="286200"/>
            </a:xfrm>
            <a:prstGeom prst="straightConnector1">
              <a:avLst/>
            </a:prstGeom>
            <a:noFill/>
            <a:ln w="25400" cap="flat" cmpd="sng">
              <a:solidFill>
                <a:srgbClr val="36609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Instanciação – partes do modelo</a:t>
            </a:r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82" name="Google Shape;8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0566" y="1135493"/>
            <a:ext cx="5001822" cy="40490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10"/>
          <p:cNvGrpSpPr/>
          <p:nvPr/>
        </p:nvGrpSpPr>
        <p:grpSpPr>
          <a:xfrm>
            <a:off x="4247702" y="4233575"/>
            <a:ext cx="3629850" cy="1377300"/>
            <a:chOff x="4247702" y="4233575"/>
            <a:chExt cx="3629850" cy="1377300"/>
          </a:xfrm>
        </p:grpSpPr>
        <p:cxnSp>
          <p:nvCxnSpPr>
            <p:cNvPr id="84" name="Google Shape;84;p10"/>
            <p:cNvCxnSpPr>
              <a:stCxn id="85" idx="0"/>
            </p:cNvCxnSpPr>
            <p:nvPr/>
          </p:nvCxnSpPr>
          <p:spPr>
            <a:xfrm rot="10800000" flipH="1">
              <a:off x="4972952" y="4233575"/>
              <a:ext cx="230100" cy="977100"/>
            </a:xfrm>
            <a:prstGeom prst="straightConnector1">
              <a:avLst/>
            </a:prstGeom>
            <a:noFill/>
            <a:ln w="50800" cap="flat" cmpd="sng">
              <a:solidFill>
                <a:srgbClr val="FF66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  <p:cxnSp>
          <p:nvCxnSpPr>
            <p:cNvPr id="86" name="Google Shape;86;p10"/>
            <p:cNvCxnSpPr>
              <a:stCxn id="85" idx="0"/>
            </p:cNvCxnSpPr>
            <p:nvPr/>
          </p:nvCxnSpPr>
          <p:spPr>
            <a:xfrm rot="10800000" flipH="1">
              <a:off x="4972952" y="4233575"/>
              <a:ext cx="1056000" cy="977100"/>
            </a:xfrm>
            <a:prstGeom prst="straightConnector1">
              <a:avLst/>
            </a:prstGeom>
            <a:noFill/>
            <a:ln w="50800" cap="flat" cmpd="sng">
              <a:solidFill>
                <a:srgbClr val="FF66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  <p:sp>
          <p:nvSpPr>
            <p:cNvPr id="85" name="Google Shape;85;p10"/>
            <p:cNvSpPr/>
            <p:nvPr/>
          </p:nvSpPr>
          <p:spPr>
            <a:xfrm>
              <a:off x="4247702" y="5210675"/>
              <a:ext cx="1450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Instâncias</a:t>
              </a:r>
              <a:endParaRPr/>
            </a:p>
          </p:txBody>
        </p:sp>
        <p:cxnSp>
          <p:nvCxnSpPr>
            <p:cNvPr id="87" name="Google Shape;87;p10"/>
            <p:cNvCxnSpPr>
              <a:stCxn id="85" idx="0"/>
            </p:cNvCxnSpPr>
            <p:nvPr/>
          </p:nvCxnSpPr>
          <p:spPr>
            <a:xfrm rot="10800000" flipH="1">
              <a:off x="4972952" y="4233575"/>
              <a:ext cx="1990200" cy="977100"/>
            </a:xfrm>
            <a:prstGeom prst="straightConnector1">
              <a:avLst/>
            </a:prstGeom>
            <a:noFill/>
            <a:ln w="50800" cap="flat" cmpd="sng">
              <a:solidFill>
                <a:srgbClr val="FF66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  <p:cxnSp>
          <p:nvCxnSpPr>
            <p:cNvPr id="88" name="Google Shape;88;p10"/>
            <p:cNvCxnSpPr>
              <a:stCxn id="85" idx="0"/>
            </p:cNvCxnSpPr>
            <p:nvPr/>
          </p:nvCxnSpPr>
          <p:spPr>
            <a:xfrm rot="10800000" flipH="1">
              <a:off x="4972952" y="4233575"/>
              <a:ext cx="2904600" cy="977100"/>
            </a:xfrm>
            <a:prstGeom prst="straightConnector1">
              <a:avLst/>
            </a:prstGeom>
            <a:noFill/>
            <a:ln w="50800" cap="flat" cmpd="sng">
              <a:solidFill>
                <a:srgbClr val="FF66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</p:grpSp>
      <p:pic>
        <p:nvPicPr>
          <p:cNvPr id="89" name="Google Shape;89;p10" descr="Table, Furniture, Living Room, 3d, Dining Table - Clipart Of Table Png ,  Free Transparent Clipart - ClipartKe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7170" y="1986116"/>
            <a:ext cx="3144791" cy="238996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Grafo de Cena</a:t>
            </a:r>
            <a:endParaRPr/>
          </a:p>
        </p:txBody>
      </p:sp>
      <p:sp>
        <p:nvSpPr>
          <p:cNvPr id="95" name="Google Shape;95;p11"/>
          <p:cNvSpPr/>
          <p:nvPr/>
        </p:nvSpPr>
        <p:spPr>
          <a:xfrm>
            <a:off x="4375476" y="373376"/>
            <a:ext cx="1203600" cy="10782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Raiz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(Root)</a:t>
            </a:r>
            <a:endParaRPr sz="1000"/>
          </a:p>
        </p:txBody>
      </p:sp>
      <p:sp>
        <p:nvSpPr>
          <p:cNvPr id="96" name="Google Shape;96;p11"/>
          <p:cNvSpPr/>
          <p:nvPr/>
        </p:nvSpPr>
        <p:spPr>
          <a:xfrm>
            <a:off x="2659049" y="2516627"/>
            <a:ext cx="895200" cy="8859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Triciclo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" name="Google Shape;97;p11"/>
          <p:cNvCxnSpPr>
            <a:stCxn id="95" idx="3"/>
            <a:endCxn id="98" idx="0"/>
          </p:cNvCxnSpPr>
          <p:nvPr/>
        </p:nvCxnSpPr>
        <p:spPr>
          <a:xfrm flipH="1">
            <a:off x="3276439" y="1293677"/>
            <a:ext cx="1275300" cy="38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9" name="Google Shape;99;p11"/>
          <p:cNvSpPr/>
          <p:nvPr/>
        </p:nvSpPr>
        <p:spPr>
          <a:xfrm>
            <a:off x="1267522" y="4307419"/>
            <a:ext cx="798600" cy="6885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Roda 1</a:t>
            </a:r>
            <a:endParaRPr sz="800"/>
          </a:p>
        </p:txBody>
      </p:sp>
      <p:cxnSp>
        <p:nvCxnSpPr>
          <p:cNvPr id="100" name="Google Shape;100;p11"/>
          <p:cNvCxnSpPr>
            <a:stCxn id="96" idx="3"/>
            <a:endCxn id="101" idx="0"/>
          </p:cNvCxnSpPr>
          <p:nvPr/>
        </p:nvCxnSpPr>
        <p:spPr>
          <a:xfrm flipH="1">
            <a:off x="1667248" y="3272790"/>
            <a:ext cx="1122900" cy="473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8" name="Google Shape;98;p11"/>
          <p:cNvSpPr txBox="1"/>
          <p:nvPr/>
        </p:nvSpPr>
        <p:spPr>
          <a:xfrm>
            <a:off x="2177166" y="1681371"/>
            <a:ext cx="2198400" cy="4308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(10,20,30)</a:t>
            </a:r>
            <a:endParaRPr sz="10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Rotacione 45 graus em X</a:t>
            </a:r>
            <a:endParaRPr sz="1000"/>
          </a:p>
        </p:txBody>
      </p:sp>
      <p:sp>
        <p:nvSpPr>
          <p:cNvPr id="101" name="Google Shape;101;p11"/>
          <p:cNvSpPr txBox="1"/>
          <p:nvPr/>
        </p:nvSpPr>
        <p:spPr>
          <a:xfrm>
            <a:off x="726926" y="3746567"/>
            <a:ext cx="1880400" cy="2616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(10,20,30)</a:t>
            </a:r>
            <a:endParaRPr sz="1000"/>
          </a:p>
        </p:txBody>
      </p:sp>
      <p:sp>
        <p:nvSpPr>
          <p:cNvPr id="102" name="Google Shape;102;p11"/>
          <p:cNvSpPr/>
          <p:nvPr/>
        </p:nvSpPr>
        <p:spPr>
          <a:xfrm>
            <a:off x="6371852" y="2576275"/>
            <a:ext cx="895200" cy="8262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Bicicleta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1"/>
          <p:cNvSpPr txBox="1"/>
          <p:nvPr/>
        </p:nvSpPr>
        <p:spPr>
          <a:xfrm>
            <a:off x="5691093" y="1681371"/>
            <a:ext cx="2195400" cy="4308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(20,10,40)</a:t>
            </a:r>
            <a:endParaRPr sz="10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Rotacione 15 graus em Z</a:t>
            </a:r>
            <a:endParaRPr sz="1000"/>
          </a:p>
        </p:txBody>
      </p:sp>
      <p:cxnSp>
        <p:nvCxnSpPr>
          <p:cNvPr id="104" name="Google Shape;104;p11"/>
          <p:cNvCxnSpPr>
            <a:stCxn id="95" idx="5"/>
            <a:endCxn id="103" idx="0"/>
          </p:cNvCxnSpPr>
          <p:nvPr/>
        </p:nvCxnSpPr>
        <p:spPr>
          <a:xfrm>
            <a:off x="5402813" y="1293677"/>
            <a:ext cx="1386000" cy="38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5" name="Google Shape;105;p11"/>
          <p:cNvCxnSpPr>
            <a:stCxn id="98" idx="2"/>
            <a:endCxn id="96" idx="0"/>
          </p:cNvCxnSpPr>
          <p:nvPr/>
        </p:nvCxnSpPr>
        <p:spPr>
          <a:xfrm flipH="1">
            <a:off x="3106566" y="2112171"/>
            <a:ext cx="169800" cy="40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" name="Google Shape;106;p11"/>
          <p:cNvCxnSpPr>
            <a:stCxn id="103" idx="2"/>
            <a:endCxn id="102" idx="0"/>
          </p:cNvCxnSpPr>
          <p:nvPr/>
        </p:nvCxnSpPr>
        <p:spPr>
          <a:xfrm>
            <a:off x="6788793" y="2112171"/>
            <a:ext cx="30600" cy="46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" name="Google Shape;107;p11"/>
          <p:cNvCxnSpPr>
            <a:stCxn id="101" idx="2"/>
            <a:endCxn id="99" idx="0"/>
          </p:cNvCxnSpPr>
          <p:nvPr/>
        </p:nvCxnSpPr>
        <p:spPr>
          <a:xfrm flipH="1">
            <a:off x="1666826" y="4008167"/>
            <a:ext cx="300" cy="29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8" name="Google Shape;108;p11"/>
          <p:cNvSpPr/>
          <p:nvPr/>
        </p:nvSpPr>
        <p:spPr>
          <a:xfrm>
            <a:off x="2719795" y="4779176"/>
            <a:ext cx="798600" cy="6885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Roda 2</a:t>
            </a:r>
            <a:endParaRPr sz="800"/>
          </a:p>
        </p:txBody>
      </p:sp>
      <p:cxnSp>
        <p:nvCxnSpPr>
          <p:cNvPr id="109" name="Google Shape;109;p11"/>
          <p:cNvCxnSpPr>
            <a:stCxn id="96" idx="4"/>
            <a:endCxn id="110" idx="0"/>
          </p:cNvCxnSpPr>
          <p:nvPr/>
        </p:nvCxnSpPr>
        <p:spPr>
          <a:xfrm>
            <a:off x="3106649" y="3402527"/>
            <a:ext cx="12600" cy="81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0" name="Google Shape;110;p11"/>
          <p:cNvSpPr txBox="1"/>
          <p:nvPr/>
        </p:nvSpPr>
        <p:spPr>
          <a:xfrm>
            <a:off x="2179199" y="4218324"/>
            <a:ext cx="1880400" cy="2616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(10,50,10)</a:t>
            </a:r>
            <a:endParaRPr sz="1000"/>
          </a:p>
        </p:txBody>
      </p:sp>
      <p:cxnSp>
        <p:nvCxnSpPr>
          <p:cNvPr id="111" name="Google Shape;111;p11"/>
          <p:cNvCxnSpPr>
            <a:stCxn id="110" idx="2"/>
            <a:endCxn id="108" idx="0"/>
          </p:cNvCxnSpPr>
          <p:nvPr/>
        </p:nvCxnSpPr>
        <p:spPr>
          <a:xfrm flipH="1">
            <a:off x="3119099" y="4479924"/>
            <a:ext cx="300" cy="29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2" name="Google Shape;112;p11"/>
          <p:cNvSpPr/>
          <p:nvPr/>
        </p:nvSpPr>
        <p:spPr>
          <a:xfrm>
            <a:off x="4165447" y="4230612"/>
            <a:ext cx="798600" cy="6885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Roda 3</a:t>
            </a:r>
            <a:endParaRPr sz="800"/>
          </a:p>
        </p:txBody>
      </p:sp>
      <p:cxnSp>
        <p:nvCxnSpPr>
          <p:cNvPr id="113" name="Google Shape;113;p11"/>
          <p:cNvCxnSpPr>
            <a:stCxn id="96" idx="5"/>
            <a:endCxn id="114" idx="0"/>
          </p:cNvCxnSpPr>
          <p:nvPr/>
        </p:nvCxnSpPr>
        <p:spPr>
          <a:xfrm>
            <a:off x="3423150" y="3272790"/>
            <a:ext cx="1141800" cy="396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4" name="Google Shape;114;p11"/>
          <p:cNvSpPr txBox="1"/>
          <p:nvPr/>
        </p:nvSpPr>
        <p:spPr>
          <a:xfrm>
            <a:off x="3624851" y="3669759"/>
            <a:ext cx="1880400" cy="2616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(10,50,50)</a:t>
            </a:r>
            <a:endParaRPr sz="1000"/>
          </a:p>
        </p:txBody>
      </p:sp>
      <p:cxnSp>
        <p:nvCxnSpPr>
          <p:cNvPr id="115" name="Google Shape;115;p11"/>
          <p:cNvCxnSpPr>
            <a:stCxn id="114" idx="2"/>
            <a:endCxn id="112" idx="0"/>
          </p:cNvCxnSpPr>
          <p:nvPr/>
        </p:nvCxnSpPr>
        <p:spPr>
          <a:xfrm flipH="1">
            <a:off x="4564751" y="3931359"/>
            <a:ext cx="300" cy="29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6" name="Google Shape;116;p11"/>
          <p:cNvSpPr/>
          <p:nvPr/>
        </p:nvSpPr>
        <p:spPr>
          <a:xfrm>
            <a:off x="7579461" y="4297292"/>
            <a:ext cx="798600" cy="6885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Roda 2</a:t>
            </a:r>
            <a:endParaRPr sz="800"/>
          </a:p>
        </p:txBody>
      </p:sp>
      <p:cxnSp>
        <p:nvCxnSpPr>
          <p:cNvPr id="117" name="Google Shape;117;p11"/>
          <p:cNvCxnSpPr>
            <a:stCxn id="102" idx="5"/>
            <a:endCxn id="118" idx="0"/>
          </p:cNvCxnSpPr>
          <p:nvPr/>
        </p:nvCxnSpPr>
        <p:spPr>
          <a:xfrm>
            <a:off x="7135953" y="3281481"/>
            <a:ext cx="843000" cy="455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8" name="Google Shape;118;p11"/>
          <p:cNvSpPr txBox="1"/>
          <p:nvPr/>
        </p:nvSpPr>
        <p:spPr>
          <a:xfrm>
            <a:off x="7038864" y="3736439"/>
            <a:ext cx="1880400" cy="2616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(0,20,30)</a:t>
            </a:r>
            <a:endParaRPr sz="1000"/>
          </a:p>
        </p:txBody>
      </p:sp>
      <p:cxnSp>
        <p:nvCxnSpPr>
          <p:cNvPr id="119" name="Google Shape;119;p11"/>
          <p:cNvCxnSpPr>
            <a:stCxn id="118" idx="2"/>
            <a:endCxn id="116" idx="0"/>
          </p:cNvCxnSpPr>
          <p:nvPr/>
        </p:nvCxnSpPr>
        <p:spPr>
          <a:xfrm flipH="1">
            <a:off x="7978764" y="3998039"/>
            <a:ext cx="300" cy="29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" name="Google Shape;120;p11"/>
          <p:cNvSpPr/>
          <p:nvPr/>
        </p:nvSpPr>
        <p:spPr>
          <a:xfrm>
            <a:off x="6133809" y="4848016"/>
            <a:ext cx="798600" cy="6885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Roda 1</a:t>
            </a:r>
            <a:endParaRPr sz="800"/>
          </a:p>
        </p:txBody>
      </p:sp>
      <p:cxnSp>
        <p:nvCxnSpPr>
          <p:cNvPr id="121" name="Google Shape;121;p11"/>
          <p:cNvCxnSpPr>
            <a:stCxn id="102" idx="4"/>
            <a:endCxn id="122" idx="0"/>
          </p:cNvCxnSpPr>
          <p:nvPr/>
        </p:nvCxnSpPr>
        <p:spPr>
          <a:xfrm flipH="1">
            <a:off x="6533552" y="3402475"/>
            <a:ext cx="285900" cy="88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2" name="Google Shape;122;p11"/>
          <p:cNvSpPr txBox="1"/>
          <p:nvPr/>
        </p:nvSpPr>
        <p:spPr>
          <a:xfrm>
            <a:off x="5593212" y="4287164"/>
            <a:ext cx="1880400" cy="2616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(0,40,30)</a:t>
            </a:r>
            <a:endParaRPr sz="1000"/>
          </a:p>
        </p:txBody>
      </p:sp>
      <p:cxnSp>
        <p:nvCxnSpPr>
          <p:cNvPr id="123" name="Google Shape;123;p11"/>
          <p:cNvCxnSpPr>
            <a:stCxn id="122" idx="2"/>
            <a:endCxn id="120" idx="0"/>
          </p:cNvCxnSpPr>
          <p:nvPr/>
        </p:nvCxnSpPr>
        <p:spPr>
          <a:xfrm flipH="1">
            <a:off x="6533112" y="4548764"/>
            <a:ext cx="300" cy="29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Para que server esta organização?</a:t>
            </a:r>
            <a:endParaRPr/>
          </a:p>
        </p:txBody>
      </p:sp>
      <p:sp>
        <p:nvSpPr>
          <p:cNvPr id="130" name="Google Shape;130;p1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33"/>
              <a:buFont typeface="Verdana"/>
              <a:buNone/>
            </a:pPr>
            <a:r>
              <a:rPr lang="pt-BR" sz="2333"/>
              <a:t>Os nós podem possuir filhos sendo que as transformações nos pais são repassadas para os filho.</a:t>
            </a:r>
            <a:endParaRPr/>
          </a:p>
        </p:txBody>
      </p:sp>
      <p:pic>
        <p:nvPicPr>
          <p:cNvPr id="131" name="Google Shape;13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3882" y="1822701"/>
            <a:ext cx="2716232" cy="3512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Malha de Triângulos</a:t>
            </a:r>
            <a:endParaRPr/>
          </a:p>
        </p:txBody>
      </p:sp>
      <p:sp>
        <p:nvSpPr>
          <p:cNvPr id="533" name="Google Shape;533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pic>
        <p:nvPicPr>
          <p:cNvPr id="534" name="Google Shape;534;p51" descr="PS 2 - Triangle Mesh Processing and Simplific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6868" y="814937"/>
            <a:ext cx="4110264" cy="441051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0FB773-AF03-DE51-E849-235D708593EA}"/>
              </a:ext>
            </a:extLst>
          </p:cNvPr>
          <p:cNvSpPr txBox="1"/>
          <p:nvPr/>
        </p:nvSpPr>
        <p:spPr>
          <a:xfrm>
            <a:off x="4133088" y="5225447"/>
            <a:ext cx="41938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Stanford Bunny (low poly)</a:t>
            </a:r>
            <a:endParaRPr lang="en-U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original: https://</a:t>
            </a:r>
            <a:r>
              <a:rPr lang="en-US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graphics.stanford.edu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/data/3Dscanrep/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i="1"/>
              <a:t>Traversal</a:t>
            </a:r>
            <a:endParaRPr i="1"/>
          </a:p>
        </p:txBody>
      </p:sp>
      <p:sp>
        <p:nvSpPr>
          <p:cNvPr id="138" name="Google Shape;138;p1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 dirty="0"/>
              <a:t>O </a:t>
            </a:r>
            <a:r>
              <a:rPr lang="pt-BR" sz="2100" i="1" dirty="0" err="1"/>
              <a:t>traversal</a:t>
            </a:r>
            <a:r>
              <a:rPr lang="pt-BR" sz="2100" dirty="0"/>
              <a:t> vai aplicando operações nos nós do grafo conforme visita recursivamente cada um deles.</a:t>
            </a:r>
            <a:endParaRPr dirty="0"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 dirty="0"/>
              <a:t>Dados podem ser empilhados para algum uso no retorno a um nó.</a:t>
            </a:r>
            <a:endParaRPr dirty="0"/>
          </a:p>
        </p:txBody>
      </p:sp>
      <p:pic>
        <p:nvPicPr>
          <p:cNvPr id="139" name="Google Shape;139;p13" descr="depth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6882" y="2400164"/>
            <a:ext cx="2427294" cy="3193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3" descr="breadth.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19084" y="2710194"/>
            <a:ext cx="3517226" cy="2706672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3"/>
          <p:cNvSpPr/>
          <p:nvPr/>
        </p:nvSpPr>
        <p:spPr>
          <a:xfrm>
            <a:off x="1687218" y="2320412"/>
            <a:ext cx="2530800" cy="30639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Esqueleto – Representação Hierárquica</a:t>
            </a:r>
            <a:endParaRPr/>
          </a:p>
        </p:txBody>
      </p:sp>
      <p:sp>
        <p:nvSpPr>
          <p:cNvPr id="147" name="Google Shape;147;p14"/>
          <p:cNvSpPr txBox="1">
            <a:spLocks noGrp="1"/>
          </p:cNvSpPr>
          <p:nvPr>
            <p:ph type="body" idx="1"/>
          </p:nvPr>
        </p:nvSpPr>
        <p:spPr>
          <a:xfrm>
            <a:off x="783350" y="768225"/>
            <a:ext cx="5135100" cy="48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tronco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cabeça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braço direito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antebraço direito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	mão direita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braço esquerdo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antebraço esquerdo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	mão esquerda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perna direita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canela direita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	pé direito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perna esquerda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canela esquerda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	pé esquerdo</a:t>
            </a:r>
            <a:endParaRPr dirty="0"/>
          </a:p>
        </p:txBody>
      </p:sp>
      <p:sp>
        <p:nvSpPr>
          <p:cNvPr id="148" name="Google Shape;148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sp>
        <p:nvSpPr>
          <p:cNvPr id="149" name="Google Shape;149;p14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" name="Google Shape;150;p14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151" name="Google Shape;151;p14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4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14"/>
          <p:cNvSpPr/>
          <p:nvPr/>
        </p:nvSpPr>
        <p:spPr>
          <a:xfrm>
            <a:off x="6882550" y="1990425"/>
            <a:ext cx="236700" cy="756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4"/>
          <p:cNvSpPr/>
          <p:nvPr/>
        </p:nvSpPr>
        <p:spPr>
          <a:xfrm rot="507535">
            <a:off x="6835368" y="2870815"/>
            <a:ext cx="236574" cy="75668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4"/>
          <p:cNvSpPr/>
          <p:nvPr/>
        </p:nvSpPr>
        <p:spPr>
          <a:xfrm rot="1570517">
            <a:off x="6753964" y="3680887"/>
            <a:ext cx="236671" cy="8895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4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52EB82E-A126-2F58-85F2-73906C67D72E}"/>
              </a:ext>
            </a:extLst>
          </p:cNvPr>
          <p:cNvGrpSpPr/>
          <p:nvPr/>
        </p:nvGrpSpPr>
        <p:grpSpPr>
          <a:xfrm>
            <a:off x="1159698" y="1134632"/>
            <a:ext cx="2461560" cy="4012395"/>
            <a:chOff x="1159698" y="1134632"/>
            <a:chExt cx="2461560" cy="4012395"/>
          </a:xfrm>
        </p:grpSpPr>
        <p:sp>
          <p:nvSpPr>
            <p:cNvPr id="4" name="Bent-Up Arrow 3">
              <a:extLst>
                <a:ext uri="{FF2B5EF4-FFF2-40B4-BE49-F238E27FC236}">
                  <a16:creationId xmlns:a16="http://schemas.microsoft.com/office/drawing/2014/main" id="{44C0E2C9-A378-D986-85A2-9EA1190F46D8}"/>
                </a:ext>
              </a:extLst>
            </p:cNvPr>
            <p:cNvSpPr/>
            <p:nvPr/>
          </p:nvSpPr>
          <p:spPr>
            <a:xfrm rot="5400000" flipH="1">
              <a:off x="867905" y="1505711"/>
              <a:ext cx="1161248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Bent-Up Arrow 4">
              <a:extLst>
                <a:ext uri="{FF2B5EF4-FFF2-40B4-BE49-F238E27FC236}">
                  <a16:creationId xmlns:a16="http://schemas.microsoft.com/office/drawing/2014/main" id="{EEE08521-A1E0-4150-8C0B-274790B317AE}"/>
                </a:ext>
              </a:extLst>
            </p:cNvPr>
            <p:cNvSpPr/>
            <p:nvPr/>
          </p:nvSpPr>
          <p:spPr>
            <a:xfrm rot="5400000">
              <a:off x="199221" y="2095111"/>
              <a:ext cx="2498618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Bent-Up Arrow 5">
              <a:extLst>
                <a:ext uri="{FF2B5EF4-FFF2-40B4-BE49-F238E27FC236}">
                  <a16:creationId xmlns:a16="http://schemas.microsoft.com/office/drawing/2014/main" id="{B1AF75EA-D060-C7CE-8843-AD3E59081BA3}"/>
                </a:ext>
              </a:extLst>
            </p:cNvPr>
            <p:cNvSpPr/>
            <p:nvPr/>
          </p:nvSpPr>
          <p:spPr>
            <a:xfrm rot="5400000">
              <a:off x="-138312" y="2704698"/>
              <a:ext cx="3173680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Bent-Up Arrow 6">
              <a:extLst>
                <a:ext uri="{FF2B5EF4-FFF2-40B4-BE49-F238E27FC236}">
                  <a16:creationId xmlns:a16="http://schemas.microsoft.com/office/drawing/2014/main" id="{DBD6F719-A510-F4A3-0322-070EE701FBFD}"/>
                </a:ext>
              </a:extLst>
            </p:cNvPr>
            <p:cNvSpPr/>
            <p:nvPr/>
          </p:nvSpPr>
          <p:spPr>
            <a:xfrm rot="5400000">
              <a:off x="814834" y="1736960"/>
              <a:ext cx="1288516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Bent-Up Arrow 7">
              <a:extLst>
                <a:ext uri="{FF2B5EF4-FFF2-40B4-BE49-F238E27FC236}">
                  <a16:creationId xmlns:a16="http://schemas.microsoft.com/office/drawing/2014/main" id="{A93E5AAC-69AA-2957-212E-CA7A2817304B}"/>
                </a:ext>
              </a:extLst>
            </p:cNvPr>
            <p:cNvSpPr/>
            <p:nvPr/>
          </p:nvSpPr>
          <p:spPr>
            <a:xfrm rot="5400000" flipH="1">
              <a:off x="-47846" y="2706949"/>
              <a:ext cx="3010614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Bent-Up Arrow 9">
              <a:extLst>
                <a:ext uri="{FF2B5EF4-FFF2-40B4-BE49-F238E27FC236}">
                  <a16:creationId xmlns:a16="http://schemas.microsoft.com/office/drawing/2014/main" id="{D590A22B-154B-3971-7616-7BE54260FA8B}"/>
                </a:ext>
              </a:extLst>
            </p:cNvPr>
            <p:cNvSpPr/>
            <p:nvPr/>
          </p:nvSpPr>
          <p:spPr>
            <a:xfrm rot="5400000">
              <a:off x="2256389" y="2514412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Bent-Up Arrow 10">
              <a:extLst>
                <a:ext uri="{FF2B5EF4-FFF2-40B4-BE49-F238E27FC236}">
                  <a16:creationId xmlns:a16="http://schemas.microsoft.com/office/drawing/2014/main" id="{B1A82C8E-552A-8E61-18F3-0AAA093454E5}"/>
                </a:ext>
              </a:extLst>
            </p:cNvPr>
            <p:cNvSpPr/>
            <p:nvPr/>
          </p:nvSpPr>
          <p:spPr>
            <a:xfrm rot="5400000">
              <a:off x="2279434" y="1568402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Bent-Up Arrow 11">
              <a:extLst>
                <a:ext uri="{FF2B5EF4-FFF2-40B4-BE49-F238E27FC236}">
                  <a16:creationId xmlns:a16="http://schemas.microsoft.com/office/drawing/2014/main" id="{3745ACDF-E202-8F5A-1823-D56780AA9AC4}"/>
                </a:ext>
              </a:extLst>
            </p:cNvPr>
            <p:cNvSpPr/>
            <p:nvPr/>
          </p:nvSpPr>
          <p:spPr>
            <a:xfrm rot="5400000">
              <a:off x="2272134" y="3470226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Bent-Up Arrow 12">
              <a:extLst>
                <a:ext uri="{FF2B5EF4-FFF2-40B4-BE49-F238E27FC236}">
                  <a16:creationId xmlns:a16="http://schemas.microsoft.com/office/drawing/2014/main" id="{C76EB2A1-1AF3-D424-0B1A-62664CE1C46D}"/>
                </a:ext>
              </a:extLst>
            </p:cNvPr>
            <p:cNvSpPr/>
            <p:nvPr/>
          </p:nvSpPr>
          <p:spPr>
            <a:xfrm rot="5400000">
              <a:off x="2269498" y="4416236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Bent-Up Arrow 13">
              <a:extLst>
                <a:ext uri="{FF2B5EF4-FFF2-40B4-BE49-F238E27FC236}">
                  <a16:creationId xmlns:a16="http://schemas.microsoft.com/office/drawing/2014/main" id="{DD4FCBD9-96C8-9166-3238-4ACA38CFDE1C}"/>
                </a:ext>
              </a:extLst>
            </p:cNvPr>
            <p:cNvSpPr/>
            <p:nvPr/>
          </p:nvSpPr>
          <p:spPr>
            <a:xfrm rot="5400000">
              <a:off x="3197444" y="1870154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Bent-Up Arrow 14">
              <a:extLst>
                <a:ext uri="{FF2B5EF4-FFF2-40B4-BE49-F238E27FC236}">
                  <a16:creationId xmlns:a16="http://schemas.microsoft.com/office/drawing/2014/main" id="{E63FC2F5-BA6B-FD4B-B924-167C80121184}"/>
                </a:ext>
              </a:extLst>
            </p:cNvPr>
            <p:cNvSpPr/>
            <p:nvPr/>
          </p:nvSpPr>
          <p:spPr>
            <a:xfrm rot="5400000">
              <a:off x="3193753" y="2827135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Bent-Up Arrow 15">
              <a:extLst>
                <a:ext uri="{FF2B5EF4-FFF2-40B4-BE49-F238E27FC236}">
                  <a16:creationId xmlns:a16="http://schemas.microsoft.com/office/drawing/2014/main" id="{CD90E59C-95D3-17B5-2877-F91C78BA6BB8}"/>
                </a:ext>
              </a:extLst>
            </p:cNvPr>
            <p:cNvSpPr/>
            <p:nvPr/>
          </p:nvSpPr>
          <p:spPr>
            <a:xfrm rot="5400000">
              <a:off x="3193752" y="3776300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Bent-Up Arrow 16">
              <a:extLst>
                <a:ext uri="{FF2B5EF4-FFF2-40B4-BE49-F238E27FC236}">
                  <a16:creationId xmlns:a16="http://schemas.microsoft.com/office/drawing/2014/main" id="{AB8B31BA-AEA5-470B-E44B-7121196AA2B1}"/>
                </a:ext>
              </a:extLst>
            </p:cNvPr>
            <p:cNvSpPr/>
            <p:nvPr/>
          </p:nvSpPr>
          <p:spPr>
            <a:xfrm rot="5400000">
              <a:off x="3199234" y="4725004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Representação Hierárquica</a:t>
            </a:r>
            <a:br>
              <a:rPr lang="pt-BR"/>
            </a:br>
            <a:endParaRPr/>
          </a:p>
        </p:txBody>
      </p:sp>
      <p:sp>
        <p:nvSpPr>
          <p:cNvPr id="169" name="Google Shape;169;p1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98899" lvl="0" indent="-1988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Cada grupo contém subgrupos e/ou objetos geométricos</a:t>
            </a:r>
            <a:endParaRPr/>
          </a:p>
          <a:p>
            <a:pPr marL="198899" lvl="0" indent="-198899" algn="l" rtl="0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Cada grupo possui uma transformação associada ao grupo pai</a:t>
            </a:r>
            <a:endParaRPr/>
          </a:p>
          <a:p>
            <a:pPr marL="198899" lvl="0" indent="-198899" algn="l" rtl="0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 transformação no nó folha é a concatenação de todas as transformações no caminho do nó raiz até a folha</a:t>
            </a:r>
            <a:endParaRPr/>
          </a:p>
          <a:p>
            <a:pPr marL="198899" lvl="0" indent="-198899" algn="l" rtl="0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Alterar a transformação de um grupo afeta todas as partes subsequentes</a:t>
            </a:r>
            <a:endParaRPr/>
          </a:p>
          <a:p>
            <a:pPr marL="198899" lvl="0" indent="-198899" algn="l" rtl="0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Permite edição de alto nível simples, alterando apenas um nó, alteramos todos os relacionados</a:t>
            </a:r>
            <a:endParaRPr/>
          </a:p>
        </p:txBody>
      </p:sp>
      <p:sp>
        <p:nvSpPr>
          <p:cNvPr id="170" name="Google Shape;170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/>
          <p:nvPr/>
        </p:nvSpPr>
        <p:spPr>
          <a:xfrm>
            <a:off x="4127775" y="4922302"/>
            <a:ext cx="1801975" cy="582400"/>
          </a:xfrm>
          <a:prstGeom prst="flowChartMagneticDisk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Pilha de Transformações</a:t>
            </a:r>
            <a:endParaRPr sz="1100"/>
          </a:p>
        </p:txBody>
      </p:sp>
      <p:sp>
        <p:nvSpPr>
          <p:cNvPr id="176" name="Google Shape;176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Implementando Representação Hierárquica</a:t>
            </a:r>
            <a:endParaRPr/>
          </a:p>
        </p:txBody>
      </p:sp>
      <p:sp>
        <p:nvSpPr>
          <p:cNvPr id="177" name="Google Shape;177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sp>
        <p:nvSpPr>
          <p:cNvPr id="178" name="Google Shape;178;p16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" name="Google Shape;179;p16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180" name="Google Shape;180;p16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6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16"/>
          <p:cNvSpPr/>
          <p:nvPr/>
        </p:nvSpPr>
        <p:spPr>
          <a:xfrm>
            <a:off x="6882550" y="1990425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6"/>
          <p:cNvSpPr/>
          <p:nvPr/>
        </p:nvSpPr>
        <p:spPr>
          <a:xfrm rot="507535">
            <a:off x="6835368" y="2870815"/>
            <a:ext cx="236574" cy="756686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6"/>
          <p:cNvSpPr/>
          <p:nvPr/>
        </p:nvSpPr>
        <p:spPr>
          <a:xfrm rot="1570517">
            <a:off x="6753964" y="3680887"/>
            <a:ext cx="236671" cy="88952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6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6"/>
          <p:cNvSpPr txBox="1"/>
          <p:nvPr/>
        </p:nvSpPr>
        <p:spPr>
          <a:xfrm>
            <a:off x="311971" y="812408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rgbClr val="795E26"/>
                </a:solidFill>
              </a:rPr>
              <a:t>identity</a:t>
            </a:r>
            <a:r>
              <a:rPr lang="pt-BR" sz="1200" dirty="0">
                <a:solidFill>
                  <a:schemeClr val="dk1"/>
                </a:solidFill>
              </a:rPr>
              <a:t>();</a:t>
            </a:r>
            <a:endParaRPr dirty="0"/>
          </a:p>
        </p:txBody>
      </p:sp>
      <p:sp>
        <p:nvSpPr>
          <p:cNvPr id="194" name="Google Shape;194;p16"/>
          <p:cNvSpPr txBox="1"/>
          <p:nvPr/>
        </p:nvSpPr>
        <p:spPr>
          <a:xfrm>
            <a:off x="311971" y="1025912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drawTorso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/>
          </a:p>
        </p:txBody>
      </p:sp>
      <p:sp>
        <p:nvSpPr>
          <p:cNvPr id="195" name="Google Shape;195;p16"/>
          <p:cNvSpPr txBox="1"/>
          <p:nvPr/>
        </p:nvSpPr>
        <p:spPr>
          <a:xfrm>
            <a:off x="311971" y="1239406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rgbClr val="795E26"/>
                </a:solidFill>
              </a:rPr>
              <a:t>pushmatrix</a:t>
            </a:r>
            <a:r>
              <a:rPr lang="pt-BR" sz="1200" dirty="0">
                <a:solidFill>
                  <a:schemeClr val="dk1"/>
                </a:solidFill>
              </a:rPr>
              <a:t>();</a:t>
            </a:r>
            <a:r>
              <a:rPr lang="pt-BR" sz="1200" dirty="0">
                <a:solidFill>
                  <a:srgbClr val="008000"/>
                </a:solidFill>
              </a:rPr>
              <a:t> // armazena a matriz de transformação atual na pilha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196" name="Google Shape;196;p16"/>
          <p:cNvSpPr txBox="1"/>
          <p:nvPr/>
        </p:nvSpPr>
        <p:spPr>
          <a:xfrm>
            <a:off x="311971" y="1437904"/>
            <a:ext cx="5819400" cy="210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rgbClr val="795E26"/>
                </a:solidFill>
              </a:rPr>
              <a:t>translate</a:t>
            </a:r>
            <a:r>
              <a:rPr lang="pt-BR" sz="1200" dirty="0">
                <a:solidFill>
                  <a:schemeClr val="dk1"/>
                </a:solidFill>
              </a:rPr>
              <a:t>(</a:t>
            </a:r>
            <a:r>
              <a:rPr lang="pt-BR" sz="1200" dirty="0">
                <a:solidFill>
                  <a:srgbClr val="098658"/>
                </a:solidFill>
              </a:rPr>
              <a:t>0</a:t>
            </a:r>
            <a:r>
              <a:rPr lang="pt-BR" sz="1200" dirty="0">
                <a:solidFill>
                  <a:schemeClr val="dk1"/>
                </a:solidFill>
              </a:rPr>
              <a:t>, </a:t>
            </a:r>
            <a:r>
              <a:rPr lang="pt-BR" sz="1200" dirty="0">
                <a:solidFill>
                  <a:srgbClr val="098658"/>
                </a:solidFill>
              </a:rPr>
              <a:t>3</a:t>
            </a:r>
            <a:r>
              <a:rPr lang="pt-BR" sz="1200" dirty="0">
                <a:solidFill>
                  <a:schemeClr val="dk1"/>
                </a:solidFill>
              </a:rPr>
              <a:t>);</a:t>
            </a:r>
            <a:r>
              <a:rPr lang="pt-BR" sz="1200" dirty="0">
                <a:solidFill>
                  <a:srgbClr val="008000"/>
                </a:solidFill>
              </a:rPr>
              <a:t> // matriz de transformação é atualizada pela translação</a:t>
            </a:r>
            <a:endParaRPr dirty="0"/>
          </a:p>
        </p:txBody>
      </p:sp>
      <p:sp>
        <p:nvSpPr>
          <p:cNvPr id="197" name="Google Shape;197;p16"/>
          <p:cNvSpPr txBox="1"/>
          <p:nvPr/>
        </p:nvSpPr>
        <p:spPr>
          <a:xfrm>
            <a:off x="311971" y="1655017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rotate</a:t>
            </a:r>
            <a:r>
              <a:rPr lang="pt-BR" sz="1200">
                <a:solidFill>
                  <a:schemeClr val="dk1"/>
                </a:solidFill>
              </a:rPr>
              <a:t>(headRotation);</a:t>
            </a:r>
            <a:r>
              <a:rPr lang="pt-BR" sz="1200">
                <a:solidFill>
                  <a:srgbClr val="008000"/>
                </a:solidFill>
              </a:rPr>
              <a:t> // matriz de transformação é atualizada pela rotação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98" name="Google Shape;198;p16"/>
          <p:cNvSpPr txBox="1"/>
          <p:nvPr/>
        </p:nvSpPr>
        <p:spPr>
          <a:xfrm>
            <a:off x="311971" y="1864981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drawHead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/>
          </a:p>
        </p:txBody>
      </p:sp>
      <p:sp>
        <p:nvSpPr>
          <p:cNvPr id="199" name="Google Shape;199;p16"/>
          <p:cNvSpPr txBox="1"/>
          <p:nvPr/>
        </p:nvSpPr>
        <p:spPr>
          <a:xfrm>
            <a:off x="311971" y="2070519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popmatrix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r>
              <a:rPr lang="pt-BR" sz="1200">
                <a:solidFill>
                  <a:srgbClr val="008000"/>
                </a:solidFill>
              </a:rPr>
              <a:t> // recupera matriz de transformação armazenada na pilha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0" name="Google Shape;200;p16"/>
          <p:cNvSpPr txBox="1"/>
          <p:nvPr/>
        </p:nvSpPr>
        <p:spPr>
          <a:xfrm>
            <a:off x="311971" y="2278908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pushmatrix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1" name="Google Shape;201;p16"/>
          <p:cNvSpPr txBox="1"/>
          <p:nvPr/>
        </p:nvSpPr>
        <p:spPr>
          <a:xfrm>
            <a:off x="311971" y="2494065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translate</a:t>
            </a:r>
            <a:r>
              <a:rPr lang="pt-BR" sz="1200">
                <a:solidFill>
                  <a:schemeClr val="dk1"/>
                </a:solidFill>
              </a:rPr>
              <a:t>(-</a:t>
            </a:r>
            <a:r>
              <a:rPr lang="pt-BR" sz="1200">
                <a:solidFill>
                  <a:srgbClr val="098658"/>
                </a:solidFill>
              </a:rPr>
              <a:t>2</a:t>
            </a:r>
            <a:r>
              <a:rPr lang="pt-BR" sz="1200">
                <a:solidFill>
                  <a:schemeClr val="dk1"/>
                </a:solidFill>
              </a:rPr>
              <a:t>, </a:t>
            </a:r>
            <a:r>
              <a:rPr lang="pt-BR" sz="1200">
                <a:solidFill>
                  <a:srgbClr val="098658"/>
                </a:solidFill>
              </a:rPr>
              <a:t>3</a:t>
            </a:r>
            <a:r>
              <a:rPr lang="pt-BR" sz="1200">
                <a:solidFill>
                  <a:schemeClr val="dk1"/>
                </a:solidFill>
              </a:rPr>
              <a:t>);</a:t>
            </a:r>
            <a:endParaRPr/>
          </a:p>
        </p:txBody>
      </p:sp>
      <p:sp>
        <p:nvSpPr>
          <p:cNvPr id="202" name="Google Shape;202;p16"/>
          <p:cNvSpPr txBox="1"/>
          <p:nvPr/>
        </p:nvSpPr>
        <p:spPr>
          <a:xfrm>
            <a:off x="311971" y="2691002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rotate</a:t>
            </a:r>
            <a:r>
              <a:rPr lang="pt-BR" sz="1200">
                <a:solidFill>
                  <a:schemeClr val="dk1"/>
                </a:solidFill>
              </a:rPr>
              <a:t>(rightShoulderRotation);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3" name="Google Shape;203;p16"/>
          <p:cNvSpPr txBox="1"/>
          <p:nvPr/>
        </p:nvSpPr>
        <p:spPr>
          <a:xfrm>
            <a:off x="311971" y="2898904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drawUpperArm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4" name="Google Shape;204;p16"/>
          <p:cNvSpPr txBox="1"/>
          <p:nvPr/>
        </p:nvSpPr>
        <p:spPr>
          <a:xfrm>
            <a:off x="311971" y="3108121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pushmatrix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5" name="Google Shape;205;p16"/>
          <p:cNvSpPr txBox="1"/>
          <p:nvPr/>
        </p:nvSpPr>
        <p:spPr>
          <a:xfrm>
            <a:off x="311971" y="3313333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translate</a:t>
            </a:r>
            <a:r>
              <a:rPr lang="pt-BR" sz="1200">
                <a:solidFill>
                  <a:schemeClr val="dk1"/>
                </a:solidFill>
              </a:rPr>
              <a:t>(</a:t>
            </a:r>
            <a:r>
              <a:rPr lang="pt-BR" sz="1200">
                <a:solidFill>
                  <a:srgbClr val="098658"/>
                </a:solidFill>
              </a:rPr>
              <a:t>0</a:t>
            </a:r>
            <a:r>
              <a:rPr lang="pt-BR" sz="1200">
                <a:solidFill>
                  <a:schemeClr val="dk1"/>
                </a:solidFill>
              </a:rPr>
              <a:t>, -</a:t>
            </a:r>
            <a:r>
              <a:rPr lang="pt-BR" sz="1200">
                <a:solidFill>
                  <a:srgbClr val="098658"/>
                </a:solidFill>
              </a:rPr>
              <a:t>3</a:t>
            </a:r>
            <a:r>
              <a:rPr lang="pt-BR" sz="1200">
                <a:solidFill>
                  <a:schemeClr val="dk1"/>
                </a:solidFill>
              </a:rPr>
              <a:t>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6" name="Google Shape;206;p16"/>
          <p:cNvSpPr txBox="1"/>
          <p:nvPr/>
        </p:nvSpPr>
        <p:spPr>
          <a:xfrm>
            <a:off x="311971" y="3530873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rotate</a:t>
            </a:r>
            <a:r>
              <a:rPr lang="pt-BR" sz="1200">
                <a:solidFill>
                  <a:schemeClr val="dk1"/>
                </a:solidFill>
              </a:rPr>
              <a:t>(elbowRotation);</a:t>
            </a:r>
            <a:endParaRPr/>
          </a:p>
        </p:txBody>
      </p:sp>
      <p:sp>
        <p:nvSpPr>
          <p:cNvPr id="207" name="Google Shape;207;p16"/>
          <p:cNvSpPr txBox="1"/>
          <p:nvPr/>
        </p:nvSpPr>
        <p:spPr>
          <a:xfrm>
            <a:off x="311971" y="3733323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drawLowerArm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8" name="Google Shape;208;p16"/>
          <p:cNvSpPr txBox="1"/>
          <p:nvPr/>
        </p:nvSpPr>
        <p:spPr>
          <a:xfrm>
            <a:off x="311971" y="3941294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pushmatrix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9" name="Google Shape;209;p16"/>
          <p:cNvSpPr txBox="1"/>
          <p:nvPr/>
        </p:nvSpPr>
        <p:spPr>
          <a:xfrm>
            <a:off x="311971" y="4151604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translate</a:t>
            </a:r>
            <a:r>
              <a:rPr lang="pt-BR" sz="1200">
                <a:solidFill>
                  <a:schemeClr val="dk1"/>
                </a:solidFill>
              </a:rPr>
              <a:t>(</a:t>
            </a:r>
            <a:r>
              <a:rPr lang="pt-BR" sz="1200">
                <a:solidFill>
                  <a:srgbClr val="098658"/>
                </a:solidFill>
              </a:rPr>
              <a:t>0</a:t>
            </a:r>
            <a:r>
              <a:rPr lang="pt-BR" sz="1200">
                <a:solidFill>
                  <a:schemeClr val="dk1"/>
                </a:solidFill>
              </a:rPr>
              <a:t>, -</a:t>
            </a:r>
            <a:r>
              <a:rPr lang="pt-BR" sz="1200">
                <a:solidFill>
                  <a:srgbClr val="098658"/>
                </a:solidFill>
              </a:rPr>
              <a:t>3</a:t>
            </a:r>
            <a:r>
              <a:rPr lang="pt-BR" sz="1200">
                <a:solidFill>
                  <a:schemeClr val="dk1"/>
                </a:solidFill>
              </a:rPr>
              <a:t>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0" name="Google Shape;210;p16"/>
          <p:cNvSpPr txBox="1"/>
          <p:nvPr/>
        </p:nvSpPr>
        <p:spPr>
          <a:xfrm>
            <a:off x="311971" y="4354494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rotate</a:t>
            </a:r>
            <a:r>
              <a:rPr lang="pt-BR" sz="1200">
                <a:solidFill>
                  <a:schemeClr val="dk1"/>
                </a:solidFill>
              </a:rPr>
              <a:t>(wristRotation);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1" name="Google Shape;211;p16"/>
          <p:cNvSpPr txBox="1"/>
          <p:nvPr/>
        </p:nvSpPr>
        <p:spPr>
          <a:xfrm>
            <a:off x="311971" y="4571394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drawHand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2" name="Google Shape;212;p16"/>
          <p:cNvSpPr txBox="1"/>
          <p:nvPr/>
        </p:nvSpPr>
        <p:spPr>
          <a:xfrm>
            <a:off x="311972" y="4990100"/>
            <a:ext cx="2342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Font typeface="Arial"/>
              <a:buNone/>
            </a:pPr>
            <a:r>
              <a:rPr lang="pt-BR" sz="1200">
                <a:solidFill>
                  <a:srgbClr val="795E26"/>
                </a:solidFill>
              </a:rPr>
              <a:t>popmatrix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3" name="Google Shape;213;p16"/>
          <p:cNvSpPr txBox="1"/>
          <p:nvPr/>
        </p:nvSpPr>
        <p:spPr>
          <a:xfrm>
            <a:off x="311971" y="4773117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popmatrix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4" name="Google Shape;214;p16"/>
          <p:cNvSpPr txBox="1"/>
          <p:nvPr/>
        </p:nvSpPr>
        <p:spPr>
          <a:xfrm>
            <a:off x="311972" y="5200750"/>
            <a:ext cx="2342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popmatrix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6" name="Google Shape;216;p16"/>
          <p:cNvSpPr txBox="1"/>
          <p:nvPr/>
        </p:nvSpPr>
        <p:spPr>
          <a:xfrm>
            <a:off x="7485250" y="2278900"/>
            <a:ext cx="23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</a:rPr>
              <a:t>+</a:t>
            </a:r>
            <a:endParaRPr sz="3000" b="1"/>
          </a:p>
        </p:txBody>
      </p:sp>
      <p:sp>
        <p:nvSpPr>
          <p:cNvPr id="217" name="Google Shape;217;p16"/>
          <p:cNvSpPr txBox="1"/>
          <p:nvPr/>
        </p:nvSpPr>
        <p:spPr>
          <a:xfrm>
            <a:off x="7485250" y="1359450"/>
            <a:ext cx="23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</a:rPr>
              <a:t>+</a:t>
            </a:r>
            <a:endParaRPr sz="3000" b="1"/>
          </a:p>
        </p:txBody>
      </p:sp>
      <p:sp>
        <p:nvSpPr>
          <p:cNvPr id="218" name="Google Shape;218;p16"/>
          <p:cNvSpPr txBox="1"/>
          <p:nvPr/>
        </p:nvSpPr>
        <p:spPr>
          <a:xfrm>
            <a:off x="6882550" y="1914225"/>
            <a:ext cx="23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</a:rPr>
              <a:t>+</a:t>
            </a:r>
            <a:endParaRPr sz="3000" b="1"/>
          </a:p>
        </p:txBody>
      </p:sp>
      <p:sp>
        <p:nvSpPr>
          <p:cNvPr id="219" name="Google Shape;219;p16"/>
          <p:cNvSpPr txBox="1"/>
          <p:nvPr/>
        </p:nvSpPr>
        <p:spPr>
          <a:xfrm>
            <a:off x="6877300" y="2773750"/>
            <a:ext cx="23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</a:rPr>
              <a:t>+</a:t>
            </a:r>
            <a:endParaRPr sz="3000" b="1"/>
          </a:p>
        </p:txBody>
      </p:sp>
      <p:sp>
        <p:nvSpPr>
          <p:cNvPr id="220" name="Google Shape;220;p16"/>
          <p:cNvSpPr txBox="1"/>
          <p:nvPr/>
        </p:nvSpPr>
        <p:spPr>
          <a:xfrm>
            <a:off x="6750748" y="3509825"/>
            <a:ext cx="23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</a:rPr>
              <a:t>+</a:t>
            </a:r>
            <a:endParaRPr sz="3000" b="1"/>
          </a:p>
        </p:txBody>
      </p:sp>
      <p:sp>
        <p:nvSpPr>
          <p:cNvPr id="221" name="Google Shape;221;p16"/>
          <p:cNvSpPr/>
          <p:nvPr/>
        </p:nvSpPr>
        <p:spPr>
          <a:xfrm>
            <a:off x="4527375" y="4644600"/>
            <a:ext cx="1002775" cy="431100"/>
          </a:xfrm>
          <a:prstGeom prst="flowChartMagneticDisk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"/>
          <p:cNvSpPr/>
          <p:nvPr/>
        </p:nvSpPr>
        <p:spPr>
          <a:xfrm>
            <a:off x="4527363" y="4324413"/>
            <a:ext cx="1002775" cy="431100"/>
          </a:xfrm>
          <a:prstGeom prst="flowChartMagneticDisk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6"/>
          <p:cNvSpPr/>
          <p:nvPr/>
        </p:nvSpPr>
        <p:spPr>
          <a:xfrm>
            <a:off x="4527375" y="4005463"/>
            <a:ext cx="1002775" cy="431100"/>
          </a:xfrm>
          <a:prstGeom prst="flowChartMagneticDisk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10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00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000"/>
                            </p:stCondLst>
                            <p:childTnLst>
                              <p:par>
                                <p:cTn id="15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10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000"/>
                            </p:stCondLst>
                            <p:childTnLst>
                              <p:par>
                                <p:cTn id="16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000"/>
                            </p:stCondLst>
                            <p:childTnLst>
                              <p:par>
                                <p:cTn id="1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8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9" dur="10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2000"/>
                            </p:stCondLst>
                            <p:childTnLst>
                              <p:par>
                                <p:cTn id="19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3000"/>
                            </p:stCondLst>
                            <p:childTnLst>
                              <p:par>
                                <p:cTn id="1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1000"/>
                            </p:stCondLst>
                            <p:childTnLst>
                              <p:par>
                                <p:cTn id="205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6" dur="10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000"/>
                            </p:stCondLst>
                            <p:childTnLst>
                              <p:par>
                                <p:cTn id="20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300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2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3"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2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3000"/>
                            </p:stCondLst>
                            <p:childTnLst>
                              <p:par>
                                <p:cTn id="2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body" idx="1"/>
          </p:nvPr>
        </p:nvSpPr>
        <p:spPr>
          <a:xfrm>
            <a:off x="311928" y="772100"/>
            <a:ext cx="6081600" cy="46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drawTorso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armazena a matriz de transformação atual na pilha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matriz de transformação é atualizada pela translação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(headRotation);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matriz de transformação é atualizada pela rotação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drawHead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recupera matriz de transformação armazenada na pilha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(rightShoulderRotation);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drawUpperArm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(elbowRotation);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drawLowerArm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(wristRotation);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drawHand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9" name="Google Shape;229;p17"/>
          <p:cNvGrpSpPr/>
          <p:nvPr/>
        </p:nvGrpSpPr>
        <p:grpSpPr>
          <a:xfrm>
            <a:off x="1690890" y="2402958"/>
            <a:ext cx="4475801" cy="2965200"/>
            <a:chOff x="-585532" y="2402958"/>
            <a:chExt cx="4475801" cy="2965200"/>
          </a:xfrm>
        </p:grpSpPr>
        <p:sp>
          <p:nvSpPr>
            <p:cNvPr id="230" name="Google Shape;230;p17"/>
            <p:cNvSpPr/>
            <p:nvPr/>
          </p:nvSpPr>
          <p:spPr>
            <a:xfrm>
              <a:off x="-585532" y="2402958"/>
              <a:ext cx="3339000" cy="29652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2738869" y="3562411"/>
              <a:ext cx="11514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braço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direito</a:t>
              </a:r>
              <a:endParaRPr sz="1100"/>
            </a:p>
          </p:txBody>
        </p:sp>
      </p:grpSp>
      <p:sp>
        <p:nvSpPr>
          <p:cNvPr id="232" name="Google Shape;232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Implementando Representação Hierárquica</a:t>
            </a:r>
            <a:endParaRPr/>
          </a:p>
        </p:txBody>
      </p:sp>
      <p:sp>
        <p:nvSpPr>
          <p:cNvPr id="233" name="Google Shape;233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grpSp>
        <p:nvGrpSpPr>
          <p:cNvPr id="234" name="Google Shape;234;p17"/>
          <p:cNvGrpSpPr/>
          <p:nvPr/>
        </p:nvGrpSpPr>
        <p:grpSpPr>
          <a:xfrm>
            <a:off x="1690890" y="3221665"/>
            <a:ext cx="3123875" cy="1903200"/>
            <a:chOff x="808058" y="3221665"/>
            <a:chExt cx="3123875" cy="1903200"/>
          </a:xfrm>
        </p:grpSpPr>
        <p:sp>
          <p:nvSpPr>
            <p:cNvPr id="235" name="Google Shape;235;p17"/>
            <p:cNvSpPr/>
            <p:nvPr/>
          </p:nvSpPr>
          <p:spPr>
            <a:xfrm>
              <a:off x="808058" y="3221665"/>
              <a:ext cx="1945500" cy="19032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7"/>
            <p:cNvSpPr/>
            <p:nvPr/>
          </p:nvSpPr>
          <p:spPr>
            <a:xfrm>
              <a:off x="2780533" y="3850113"/>
              <a:ext cx="11514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antebraço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direito</a:t>
              </a:r>
              <a:endParaRPr sz="1100"/>
            </a:p>
          </p:txBody>
        </p:sp>
      </p:grpSp>
      <p:grpSp>
        <p:nvGrpSpPr>
          <p:cNvPr id="237" name="Google Shape;237;p17"/>
          <p:cNvGrpSpPr/>
          <p:nvPr/>
        </p:nvGrpSpPr>
        <p:grpSpPr>
          <a:xfrm>
            <a:off x="1690890" y="4019105"/>
            <a:ext cx="1715298" cy="870600"/>
            <a:chOff x="1616459" y="4019105"/>
            <a:chExt cx="1715298" cy="870600"/>
          </a:xfrm>
        </p:grpSpPr>
        <p:sp>
          <p:nvSpPr>
            <p:cNvPr id="238" name="Google Shape;238;p17"/>
            <p:cNvSpPr/>
            <p:nvPr/>
          </p:nvSpPr>
          <p:spPr>
            <a:xfrm>
              <a:off x="1616459" y="4019105"/>
              <a:ext cx="882300" cy="8706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7"/>
            <p:cNvSpPr/>
            <p:nvPr/>
          </p:nvSpPr>
          <p:spPr>
            <a:xfrm>
              <a:off x="2449457" y="4131248"/>
              <a:ext cx="8823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mão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direita</a:t>
              </a:r>
              <a:endParaRPr sz="1100"/>
            </a:p>
          </p:txBody>
        </p:sp>
      </p:grpSp>
      <p:sp>
        <p:nvSpPr>
          <p:cNvPr id="240" name="Google Shape;240;p17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17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242" name="Google Shape;242;p17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7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7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17"/>
          <p:cNvSpPr/>
          <p:nvPr/>
        </p:nvSpPr>
        <p:spPr>
          <a:xfrm>
            <a:off x="6882550" y="1990425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7"/>
          <p:cNvSpPr/>
          <p:nvPr/>
        </p:nvSpPr>
        <p:spPr>
          <a:xfrm rot="507535">
            <a:off x="6835368" y="2870815"/>
            <a:ext cx="236574" cy="756686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7"/>
          <p:cNvSpPr/>
          <p:nvPr/>
        </p:nvSpPr>
        <p:spPr>
          <a:xfrm rot="1570517">
            <a:off x="6753964" y="3680887"/>
            <a:ext cx="236671" cy="88952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7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Implementando Representação Hierárquica</a:t>
            </a:r>
            <a:endParaRPr/>
          </a:p>
        </p:txBody>
      </p:sp>
      <p:sp>
        <p:nvSpPr>
          <p:cNvPr id="260" name="Google Shape;260;p18"/>
          <p:cNvSpPr txBox="1">
            <a:spLocks noGrp="1"/>
          </p:cNvSpPr>
          <p:nvPr>
            <p:ph type="body" idx="1"/>
          </p:nvPr>
        </p:nvSpPr>
        <p:spPr>
          <a:xfrm>
            <a:off x="311937" y="772111"/>
            <a:ext cx="8428200" cy="46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drawTorso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armazena a matriz de transformação atual na pilha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matriz de transformação é atualizada pela translação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(headRotation);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matriz de transformação é atualizada pela rotação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drawHead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recupera matriz de transformação armazenada na pilha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(rightShoulderRotation);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drawUpperArm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(elbowRotation);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drawLowerArm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(wristRotation);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drawHand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cxnSp>
        <p:nvCxnSpPr>
          <p:cNvPr id="262" name="Google Shape;262;p18"/>
          <p:cNvCxnSpPr/>
          <p:nvPr/>
        </p:nvCxnSpPr>
        <p:spPr>
          <a:xfrm>
            <a:off x="65318" y="2790335"/>
            <a:ext cx="31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63" name="Google Shape;263;p18"/>
          <p:cNvGrpSpPr/>
          <p:nvPr/>
        </p:nvGrpSpPr>
        <p:grpSpPr>
          <a:xfrm>
            <a:off x="1690890" y="2402958"/>
            <a:ext cx="4475801" cy="2965200"/>
            <a:chOff x="-585532" y="2402958"/>
            <a:chExt cx="4475801" cy="2965200"/>
          </a:xfrm>
        </p:grpSpPr>
        <p:sp>
          <p:nvSpPr>
            <p:cNvPr id="264" name="Google Shape;264;p18"/>
            <p:cNvSpPr/>
            <p:nvPr/>
          </p:nvSpPr>
          <p:spPr>
            <a:xfrm>
              <a:off x="-585532" y="2402958"/>
              <a:ext cx="3339000" cy="29652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2738869" y="3562411"/>
              <a:ext cx="11514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braço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direito</a:t>
              </a:r>
              <a:endParaRPr sz="1100"/>
            </a:p>
          </p:txBody>
        </p:sp>
      </p:grpSp>
      <p:grpSp>
        <p:nvGrpSpPr>
          <p:cNvPr id="266" name="Google Shape;266;p18"/>
          <p:cNvGrpSpPr/>
          <p:nvPr/>
        </p:nvGrpSpPr>
        <p:grpSpPr>
          <a:xfrm>
            <a:off x="1690890" y="3221665"/>
            <a:ext cx="3123875" cy="1903200"/>
            <a:chOff x="808058" y="3221665"/>
            <a:chExt cx="3123875" cy="1903200"/>
          </a:xfrm>
        </p:grpSpPr>
        <p:sp>
          <p:nvSpPr>
            <p:cNvPr id="267" name="Google Shape;267;p18"/>
            <p:cNvSpPr/>
            <p:nvPr/>
          </p:nvSpPr>
          <p:spPr>
            <a:xfrm>
              <a:off x="808058" y="3221665"/>
              <a:ext cx="1945500" cy="19032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2780533" y="3850113"/>
              <a:ext cx="11514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antebraço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direito</a:t>
              </a:r>
              <a:endParaRPr sz="1100"/>
            </a:p>
          </p:txBody>
        </p:sp>
      </p:grpSp>
      <p:grpSp>
        <p:nvGrpSpPr>
          <p:cNvPr id="269" name="Google Shape;269;p18"/>
          <p:cNvGrpSpPr/>
          <p:nvPr/>
        </p:nvGrpSpPr>
        <p:grpSpPr>
          <a:xfrm>
            <a:off x="1690890" y="4019105"/>
            <a:ext cx="1715298" cy="870600"/>
            <a:chOff x="1616459" y="4019105"/>
            <a:chExt cx="1715298" cy="870600"/>
          </a:xfrm>
        </p:grpSpPr>
        <p:sp>
          <p:nvSpPr>
            <p:cNvPr id="270" name="Google Shape;270;p18"/>
            <p:cNvSpPr/>
            <p:nvPr/>
          </p:nvSpPr>
          <p:spPr>
            <a:xfrm>
              <a:off x="1616459" y="4019105"/>
              <a:ext cx="882300" cy="8706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2449457" y="4131248"/>
              <a:ext cx="8823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mão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direita</a:t>
              </a:r>
              <a:endParaRPr sz="1100"/>
            </a:p>
          </p:txBody>
        </p:sp>
      </p:grpSp>
      <p:sp>
        <p:nvSpPr>
          <p:cNvPr id="272" name="Google Shape;272;p18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3" name="Google Shape;273;p18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274" name="Google Shape;274;p18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8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8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18"/>
          <p:cNvGrpSpPr/>
          <p:nvPr/>
        </p:nvGrpSpPr>
        <p:grpSpPr>
          <a:xfrm rot="3227338">
            <a:off x="6123425" y="1618970"/>
            <a:ext cx="379730" cy="1827159"/>
            <a:chOff x="6746450" y="1990425"/>
            <a:chExt cx="379705" cy="1827038"/>
          </a:xfrm>
        </p:grpSpPr>
        <p:sp>
          <p:nvSpPr>
            <p:cNvPr id="284" name="Google Shape;284;p18"/>
            <p:cNvSpPr/>
            <p:nvPr/>
          </p:nvSpPr>
          <p:spPr>
            <a:xfrm>
              <a:off x="6882550" y="1990425"/>
              <a:ext cx="236700" cy="756600"/>
            </a:xfrm>
            <a:prstGeom prst="rect">
              <a:avLst/>
            </a:prstGeom>
            <a:solidFill>
              <a:srgbClr val="B45F0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8"/>
            <p:cNvSpPr/>
            <p:nvPr/>
          </p:nvSpPr>
          <p:spPr>
            <a:xfrm rot="507535">
              <a:off x="6835368" y="2870815"/>
              <a:ext cx="236574" cy="756686"/>
            </a:xfrm>
            <a:prstGeom prst="rect">
              <a:avLst/>
            </a:prstGeom>
            <a:solidFill>
              <a:srgbClr val="674EA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8"/>
            <p:cNvSpPr/>
            <p:nvPr/>
          </p:nvSpPr>
          <p:spPr>
            <a:xfrm rot="1570517">
              <a:off x="6753964" y="3680887"/>
              <a:ext cx="236671" cy="88952"/>
            </a:xfrm>
            <a:prstGeom prst="rect">
              <a:avLst/>
            </a:prstGeom>
            <a:solidFill>
              <a:srgbClr val="741B4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" name="Google Shape;287;p18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Cena em X3D</a:t>
            </a:r>
            <a:endParaRPr dirty="0"/>
          </a:p>
        </p:txBody>
      </p:sp>
      <p:sp>
        <p:nvSpPr>
          <p:cNvPr id="233" name="Google Shape;233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sp>
        <p:nvSpPr>
          <p:cNvPr id="240" name="Google Shape;240;p17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17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242" name="Google Shape;242;p17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7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7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17"/>
          <p:cNvSpPr/>
          <p:nvPr/>
        </p:nvSpPr>
        <p:spPr>
          <a:xfrm>
            <a:off x="6882550" y="1990425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7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CAB1B-C649-242F-8BD7-E2F08C33A963}"/>
              </a:ext>
            </a:extLst>
          </p:cNvPr>
          <p:cNvSpPr txBox="1"/>
          <p:nvPr/>
        </p:nvSpPr>
        <p:spPr>
          <a:xfrm>
            <a:off x="188016" y="610308"/>
            <a:ext cx="615792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Tronco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2 3 1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0 1 0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0 2.5 0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rotation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0 0 1 0.4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Cabeça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1 1 1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0 0 1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-1.6 0.3 0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Braço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0.5 1.8 0.5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0.0 -2.0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Antebraço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0.5 1.8 0.5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0.0 -1.2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Mão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0.5 0.2 0.5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Google Shape;251;p17">
            <a:extLst>
              <a:ext uri="{FF2B5EF4-FFF2-40B4-BE49-F238E27FC236}">
                <a16:creationId xmlns:a16="http://schemas.microsoft.com/office/drawing/2014/main" id="{D6F2B277-29A3-6E9D-A561-B8ECF3B75411}"/>
              </a:ext>
            </a:extLst>
          </p:cNvPr>
          <p:cNvSpPr/>
          <p:nvPr/>
        </p:nvSpPr>
        <p:spPr>
          <a:xfrm>
            <a:off x="6877298" y="2820050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51;p17">
            <a:extLst>
              <a:ext uri="{FF2B5EF4-FFF2-40B4-BE49-F238E27FC236}">
                <a16:creationId xmlns:a16="http://schemas.microsoft.com/office/drawing/2014/main" id="{2DAF2B36-FE4A-C28A-2D4B-17BD94F9E2EF}"/>
              </a:ext>
            </a:extLst>
          </p:cNvPr>
          <p:cNvSpPr/>
          <p:nvPr/>
        </p:nvSpPr>
        <p:spPr>
          <a:xfrm>
            <a:off x="6877298" y="3670040"/>
            <a:ext cx="236700" cy="137106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B3B720-8C01-E646-4371-A77DBA0D7C59}"/>
              </a:ext>
            </a:extLst>
          </p:cNvPr>
          <p:cNvSpPr txBox="1"/>
          <p:nvPr/>
        </p:nvSpPr>
        <p:spPr>
          <a:xfrm>
            <a:off x="1929384" y="4995759"/>
            <a:ext cx="5065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FF0000"/>
                </a:solidFill>
              </a:rPr>
              <a:t>E se quisermos um braço mais musculoso?</a:t>
            </a:r>
          </a:p>
        </p:txBody>
      </p:sp>
    </p:spTree>
    <p:extLst>
      <p:ext uri="{BB962C8B-B14F-4D97-AF65-F5344CB8AC3E}">
        <p14:creationId xmlns:p14="http://schemas.microsoft.com/office/powerpoint/2010/main" val="6093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Cena em X3D</a:t>
            </a:r>
            <a:endParaRPr dirty="0"/>
          </a:p>
        </p:txBody>
      </p:sp>
      <p:sp>
        <p:nvSpPr>
          <p:cNvPr id="233" name="Google Shape;233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sp>
        <p:nvSpPr>
          <p:cNvPr id="240" name="Google Shape;240;p17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17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242" name="Google Shape;242;p17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7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7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17"/>
          <p:cNvSpPr/>
          <p:nvPr/>
        </p:nvSpPr>
        <p:spPr>
          <a:xfrm>
            <a:off x="6882550" y="1990425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7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CAB1B-C649-242F-8BD7-E2F08C33A963}"/>
              </a:ext>
            </a:extLst>
          </p:cNvPr>
          <p:cNvSpPr txBox="1"/>
          <p:nvPr/>
        </p:nvSpPr>
        <p:spPr>
          <a:xfrm>
            <a:off x="188016" y="610308"/>
            <a:ext cx="615792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Tronco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2 3 1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0 1 0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0 2.5 0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rotation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0 0 1 0.4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Cabeça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1 1 1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0 0 1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-1.6 0.3 0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1.5 1 </a:t>
            </a:r>
            <a:r>
              <a:rPr lang="en-US" sz="1000" b="1" dirty="0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Braço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0.5 1.8 0.5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0.0 -2.0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Antebraço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0.5 1.8 0.5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0.0 -1.2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Mão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0.5 0.2 0.5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Google Shape;251;p17">
            <a:extLst>
              <a:ext uri="{FF2B5EF4-FFF2-40B4-BE49-F238E27FC236}">
                <a16:creationId xmlns:a16="http://schemas.microsoft.com/office/drawing/2014/main" id="{D6F2B277-29A3-6E9D-A561-B8ECF3B75411}"/>
              </a:ext>
            </a:extLst>
          </p:cNvPr>
          <p:cNvSpPr/>
          <p:nvPr/>
        </p:nvSpPr>
        <p:spPr>
          <a:xfrm>
            <a:off x="6877298" y="2820050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51;p17">
            <a:extLst>
              <a:ext uri="{FF2B5EF4-FFF2-40B4-BE49-F238E27FC236}">
                <a16:creationId xmlns:a16="http://schemas.microsoft.com/office/drawing/2014/main" id="{2DAF2B36-FE4A-C28A-2D4B-17BD94F9E2EF}"/>
              </a:ext>
            </a:extLst>
          </p:cNvPr>
          <p:cNvSpPr/>
          <p:nvPr/>
        </p:nvSpPr>
        <p:spPr>
          <a:xfrm>
            <a:off x="6877298" y="3670040"/>
            <a:ext cx="236700" cy="137106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B3B720-8C01-E646-4371-A77DBA0D7C59}"/>
              </a:ext>
            </a:extLst>
          </p:cNvPr>
          <p:cNvSpPr txBox="1"/>
          <p:nvPr/>
        </p:nvSpPr>
        <p:spPr>
          <a:xfrm>
            <a:off x="2359152" y="4995759"/>
            <a:ext cx="3986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FF0000"/>
                </a:solidFill>
              </a:rPr>
              <a:t>Como resolver para só o braço?</a:t>
            </a:r>
          </a:p>
        </p:txBody>
      </p:sp>
      <p:sp>
        <p:nvSpPr>
          <p:cNvPr id="2" name="Google Shape;141;p13">
            <a:extLst>
              <a:ext uri="{FF2B5EF4-FFF2-40B4-BE49-F238E27FC236}">
                <a16:creationId xmlns:a16="http://schemas.microsoft.com/office/drawing/2014/main" id="{AB5A3C94-BC5D-C413-E9F8-F8CF1435D26D}"/>
              </a:ext>
            </a:extLst>
          </p:cNvPr>
          <p:cNvSpPr/>
          <p:nvPr/>
        </p:nvSpPr>
        <p:spPr>
          <a:xfrm>
            <a:off x="3117821" y="2262805"/>
            <a:ext cx="1362456" cy="27432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AAE476-501A-F508-764C-669E0551C64C}"/>
              </a:ext>
            </a:extLst>
          </p:cNvPr>
          <p:cNvGrpSpPr/>
          <p:nvPr/>
        </p:nvGrpSpPr>
        <p:grpSpPr>
          <a:xfrm>
            <a:off x="6795608" y="1990425"/>
            <a:ext cx="399604" cy="1816721"/>
            <a:chOff x="6795608" y="1990425"/>
            <a:chExt cx="399604" cy="1816721"/>
          </a:xfrm>
        </p:grpSpPr>
        <p:sp>
          <p:nvSpPr>
            <p:cNvPr id="3" name="Google Shape;251;p17">
              <a:extLst>
                <a:ext uri="{FF2B5EF4-FFF2-40B4-BE49-F238E27FC236}">
                  <a16:creationId xmlns:a16="http://schemas.microsoft.com/office/drawing/2014/main" id="{6A935C0B-5471-99D4-42CA-1AE9F4139D51}"/>
                </a:ext>
              </a:extLst>
            </p:cNvPr>
            <p:cNvSpPr/>
            <p:nvPr/>
          </p:nvSpPr>
          <p:spPr>
            <a:xfrm>
              <a:off x="6800860" y="1990425"/>
              <a:ext cx="394352" cy="756600"/>
            </a:xfrm>
            <a:prstGeom prst="rect">
              <a:avLst/>
            </a:prstGeom>
            <a:solidFill>
              <a:srgbClr val="B45F0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51;p17">
              <a:extLst>
                <a:ext uri="{FF2B5EF4-FFF2-40B4-BE49-F238E27FC236}">
                  <a16:creationId xmlns:a16="http://schemas.microsoft.com/office/drawing/2014/main" id="{C88F9224-0569-AC2B-6E0E-6AB778D1AEA5}"/>
                </a:ext>
              </a:extLst>
            </p:cNvPr>
            <p:cNvSpPr/>
            <p:nvPr/>
          </p:nvSpPr>
          <p:spPr>
            <a:xfrm>
              <a:off x="6795608" y="2820050"/>
              <a:ext cx="394352" cy="756600"/>
            </a:xfrm>
            <a:prstGeom prst="rect">
              <a:avLst/>
            </a:prstGeom>
            <a:solidFill>
              <a:srgbClr val="B45F0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51;p17">
              <a:extLst>
                <a:ext uri="{FF2B5EF4-FFF2-40B4-BE49-F238E27FC236}">
                  <a16:creationId xmlns:a16="http://schemas.microsoft.com/office/drawing/2014/main" id="{BC092ECD-A48F-1373-C29F-0D3660158519}"/>
                </a:ext>
              </a:extLst>
            </p:cNvPr>
            <p:cNvSpPr/>
            <p:nvPr/>
          </p:nvSpPr>
          <p:spPr>
            <a:xfrm>
              <a:off x="6795608" y="3670040"/>
              <a:ext cx="394352" cy="137106"/>
            </a:xfrm>
            <a:prstGeom prst="rect">
              <a:avLst/>
            </a:prstGeom>
            <a:solidFill>
              <a:srgbClr val="B45F0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1812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Cena em X3D</a:t>
            </a:r>
            <a:endParaRPr dirty="0"/>
          </a:p>
        </p:txBody>
      </p:sp>
      <p:sp>
        <p:nvSpPr>
          <p:cNvPr id="233" name="Google Shape;233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sp>
        <p:nvSpPr>
          <p:cNvPr id="240" name="Google Shape;240;p17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17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242" name="Google Shape;242;p17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7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7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17"/>
          <p:cNvSpPr/>
          <p:nvPr/>
        </p:nvSpPr>
        <p:spPr>
          <a:xfrm>
            <a:off x="6882550" y="1990425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7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CAB1B-C649-242F-8BD7-E2F08C33A963}"/>
              </a:ext>
            </a:extLst>
          </p:cNvPr>
          <p:cNvSpPr txBox="1"/>
          <p:nvPr/>
        </p:nvSpPr>
        <p:spPr>
          <a:xfrm>
            <a:off x="188016" y="610308"/>
            <a:ext cx="615792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Tronco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2 3 1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0 1 0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0 2.5 0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rotation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0 0 1 0.4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Cabeça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1 1 1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0 0 1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-1.6 0.3 0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1.5 1 </a:t>
            </a:r>
            <a:r>
              <a:rPr lang="en-US" sz="1000" b="1" dirty="0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Braço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0.5 1.8 0.5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0.0 -2.0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Antebraço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0.5 1.8 0.5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0.0 -1.2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Mão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0.5 0.2 0.5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Google Shape;251;p17">
            <a:extLst>
              <a:ext uri="{FF2B5EF4-FFF2-40B4-BE49-F238E27FC236}">
                <a16:creationId xmlns:a16="http://schemas.microsoft.com/office/drawing/2014/main" id="{D6F2B277-29A3-6E9D-A561-B8ECF3B75411}"/>
              </a:ext>
            </a:extLst>
          </p:cNvPr>
          <p:cNvSpPr/>
          <p:nvPr/>
        </p:nvSpPr>
        <p:spPr>
          <a:xfrm>
            <a:off x="6877298" y="2820050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51;p17">
            <a:extLst>
              <a:ext uri="{FF2B5EF4-FFF2-40B4-BE49-F238E27FC236}">
                <a16:creationId xmlns:a16="http://schemas.microsoft.com/office/drawing/2014/main" id="{2DAF2B36-FE4A-C28A-2D4B-17BD94F9E2EF}"/>
              </a:ext>
            </a:extLst>
          </p:cNvPr>
          <p:cNvSpPr/>
          <p:nvPr/>
        </p:nvSpPr>
        <p:spPr>
          <a:xfrm>
            <a:off x="6877298" y="3670040"/>
            <a:ext cx="236700" cy="137106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51;p17">
            <a:extLst>
              <a:ext uri="{FF2B5EF4-FFF2-40B4-BE49-F238E27FC236}">
                <a16:creationId xmlns:a16="http://schemas.microsoft.com/office/drawing/2014/main" id="{6A935C0B-5471-99D4-42CA-1AE9F4139D51}"/>
              </a:ext>
            </a:extLst>
          </p:cNvPr>
          <p:cNvSpPr/>
          <p:nvPr/>
        </p:nvSpPr>
        <p:spPr>
          <a:xfrm>
            <a:off x="6800860" y="1990425"/>
            <a:ext cx="394352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41;p13">
            <a:extLst>
              <a:ext uri="{FF2B5EF4-FFF2-40B4-BE49-F238E27FC236}">
                <a16:creationId xmlns:a16="http://schemas.microsoft.com/office/drawing/2014/main" id="{7C326E80-26C1-8674-6E56-25642E5FFCEF}"/>
              </a:ext>
            </a:extLst>
          </p:cNvPr>
          <p:cNvSpPr/>
          <p:nvPr/>
        </p:nvSpPr>
        <p:spPr>
          <a:xfrm>
            <a:off x="567477" y="2472704"/>
            <a:ext cx="4890641" cy="93037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14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500" y="1514354"/>
            <a:ext cx="3421325" cy="32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Perguntas</a:t>
            </a:r>
            <a:endParaRPr/>
          </a:p>
        </p:txBody>
      </p:sp>
      <p:sp>
        <p:nvSpPr>
          <p:cNvPr id="295" name="Google Shape;295;p19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48210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b="1" dirty="0"/>
              <a:t>Referência:</a:t>
            </a:r>
            <a:br>
              <a:rPr lang="pt-BR" sz="1600" b="1" dirty="0"/>
            </a:br>
            <a:r>
              <a:rPr lang="pt-BR" sz="1600" dirty="0"/>
              <a:t>O cubo vermelho foi criado na origem</a:t>
            </a:r>
            <a:br>
              <a:rPr lang="pt-BR" sz="1600" dirty="0"/>
            </a:br>
            <a:endParaRPr sz="16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b="1" dirty="0"/>
              <a:t>Pergunta: 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/>
              <a:t>Qual cubo foi:</a:t>
            </a:r>
            <a:endParaRPr sz="16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/>
              <a:t>1º rotacionado 45° e depois transladado na vertical?</a:t>
            </a:r>
            <a:endParaRPr sz="16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/>
              <a:t>1º transladado na vertical e depois rotacionado de 45°?</a:t>
            </a:r>
            <a:endParaRPr sz="1600" dirty="0"/>
          </a:p>
        </p:txBody>
      </p:sp>
      <p:sp>
        <p:nvSpPr>
          <p:cNvPr id="296" name="Google Shape;296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pic>
        <p:nvPicPr>
          <p:cNvPr id="297" name="Google Shape;297;p19" descr="{&quot;font&quot;:{&quot;color&quot;:&quot;#000000&quot;,&quot;family&quot;:&quot;Arial&quot;,&quot;size&quot;:12},&quot;backgroundColor&quot;:&quot;#FFFFFF&quot;,&quot;backgroundColorModified&quot;:null,&quot;type&quot;:&quot;$$&quot;,&quot;aid&quot;:null,&quot;id&quot;:&quot;2&quot;,&quot;code&quot;:&quot;$$T=\\begin{bmatrix}\n{1}&amp;{0}&amp;{0}&amp;{0}\\\\\n{0}&amp;{1}&amp;{0}&amp;{4}\\\\\n{0}&amp;{0}&amp;{1}&amp;{0}\\\\\n{0}&amp;{0}&amp;{0}&amp;{1}\\\\\n\\end{bmatrix}$$&quot;,&quot;ts&quot;:1631732650440,&quot;cs&quot;:&quot;GjfZTQUllVPCs9R+mDbcxQ==&quot;,&quot;size&quot;:{&quot;width&quot;:150.83333333333334,&quot;height&quot;:97.66666666666667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0" y="4296191"/>
            <a:ext cx="1436688" cy="9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9" descr="{&quot;font&quot;:{&quot;color&quot;:&quot;#000000&quot;,&quot;family&quot;:&quot;Arial&quot;,&quot;size&quot;:12},&quot;code&quot;:&quot;$$R=\\begin{bmatrix}\n{0.71}&amp;{-0.71}&amp;{0}&amp;{0}\\\\\n{0.71}&amp;{0.71}&amp;{0}&amp;{0}\\\\\n{0}&amp;{0}&amp;{1}&amp;{0}\\\\\n{0}&amp;{0}&amp;{0}&amp;{1}\\\\\n\\end{bmatrix}$$&quot;,&quot;aid&quot;:null,&quot;id&quot;:&quot;2&quot;,&quot;backgroundColor&quot;:&quot;#FFFFFF&quot;,&quot;backgroundColorModified&quot;:false,&quot;type&quot;:&quot;$$&quot;,&quot;ts&quot;:1631732706572,&quot;cs&quot;:&quot;Gp4tjB+kUrg0R9s6beuTfw==&quot;,&quot;size&quot;:{&quot;width&quot;:214.33333333333334,&quot;height&quot;:97.6666666666667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0781" y="4296190"/>
            <a:ext cx="2041525" cy="93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" name="Google Shape;299;p19"/>
          <p:cNvGrpSpPr/>
          <p:nvPr/>
        </p:nvGrpSpPr>
        <p:grpSpPr>
          <a:xfrm>
            <a:off x="7329279" y="3411094"/>
            <a:ext cx="407100" cy="399600"/>
            <a:chOff x="7238000" y="3083675"/>
            <a:chExt cx="407100" cy="399600"/>
          </a:xfrm>
        </p:grpSpPr>
        <p:cxnSp>
          <p:nvCxnSpPr>
            <p:cNvPr id="300" name="Google Shape;300;p19"/>
            <p:cNvCxnSpPr/>
            <p:nvPr/>
          </p:nvCxnSpPr>
          <p:spPr>
            <a:xfrm rot="10800000">
              <a:off x="7238000" y="3083675"/>
              <a:ext cx="0" cy="399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1" name="Google Shape;301;p19"/>
            <p:cNvCxnSpPr/>
            <p:nvPr/>
          </p:nvCxnSpPr>
          <p:spPr>
            <a:xfrm>
              <a:off x="7238000" y="3483275"/>
              <a:ext cx="4071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Malha de Triângulos Pequena</a:t>
            </a:r>
            <a:endParaRPr dirty="0"/>
          </a:p>
        </p:txBody>
      </p:sp>
      <p:sp>
        <p:nvSpPr>
          <p:cNvPr id="540" name="Google Shape;540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541" name="Google Shape;541;p52" descr="page2image3576049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610644" y="1277144"/>
            <a:ext cx="3987900" cy="36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52"/>
          <p:cNvSpPr/>
          <p:nvPr/>
        </p:nvSpPr>
        <p:spPr>
          <a:xfrm>
            <a:off x="3282101" y="5041400"/>
            <a:ext cx="318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 vértices, 12 triângulos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500" y="1514354"/>
            <a:ext cx="3421325" cy="32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Perguntas</a:t>
            </a:r>
            <a:endParaRPr/>
          </a:p>
        </p:txBody>
      </p:sp>
      <p:sp>
        <p:nvSpPr>
          <p:cNvPr id="309" name="Google Shape;309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pic>
        <p:nvPicPr>
          <p:cNvPr id="310" name="Google Shape;310;p20" descr="{&quot;font&quot;:{&quot;color&quot;:&quot;#000000&quot;,&quot;family&quot;:&quot;Arial&quot;,&quot;size&quot;:12},&quot;backgroundColor&quot;:&quot;#FFFFFF&quot;,&quot;backgroundColorModified&quot;:null,&quot;type&quot;:&quot;$$&quot;,&quot;aid&quot;:null,&quot;id&quot;:&quot;2&quot;,&quot;code&quot;:&quot;$$T=\\begin{bmatrix}\n{1}&amp;{0}&amp;{0}&amp;{0}\\\\\n{0}&amp;{1}&amp;{0}&amp;{4}\\\\\n{0}&amp;{0}&amp;{1}&amp;{0}\\\\\n{0}&amp;{0}&amp;{0}&amp;{1}\\\\\n\\end{bmatrix}$$&quot;,&quot;ts&quot;:1631732650440,&quot;cs&quot;:&quot;GjfZTQUllVPCs9R+mDbcxQ==&quot;,&quot;size&quot;:{&quot;width&quot;:150.83333333333334,&quot;height&quot;:97.66666666666667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0" y="942450"/>
            <a:ext cx="1436688" cy="9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0" descr="{&quot;font&quot;:{&quot;color&quot;:&quot;#000000&quot;,&quot;family&quot;:&quot;Arial&quot;,&quot;size&quot;:12},&quot;code&quot;:&quot;$$R=\\begin{bmatrix}\n{0.71}&amp;{-0.71}&amp;{0}&amp;{0}\\\\\n{0.71}&amp;{0.71}&amp;{0}&amp;{0}\\\\\n{0}&amp;{0}&amp;{1}&amp;{0}\\\\\n{0}&amp;{0}&amp;{0}&amp;{1}\\\\\n\\end{bmatrix}$$&quot;,&quot;aid&quot;:null,&quot;id&quot;:&quot;2&quot;,&quot;backgroundColor&quot;:&quot;#FFFFFF&quot;,&quot;backgroundColorModified&quot;:false,&quot;type&quot;:&quot;$$&quot;,&quot;ts&quot;:1631732706572,&quot;cs&quot;:&quot;Gp4tjB+kUrg0R9s6beuTfw==&quot;,&quot;size&quot;:{&quot;width&quot;:214.33333333333334,&quot;height&quot;:97.6666666666667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5075" y="942455"/>
            <a:ext cx="2041525" cy="93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2" name="Google Shape;312;p20"/>
          <p:cNvGrpSpPr/>
          <p:nvPr/>
        </p:nvGrpSpPr>
        <p:grpSpPr>
          <a:xfrm>
            <a:off x="7329279" y="3411094"/>
            <a:ext cx="407100" cy="399600"/>
            <a:chOff x="7238000" y="3083675"/>
            <a:chExt cx="407100" cy="399600"/>
          </a:xfrm>
        </p:grpSpPr>
        <p:cxnSp>
          <p:nvCxnSpPr>
            <p:cNvPr id="313" name="Google Shape;313;p20"/>
            <p:cNvCxnSpPr/>
            <p:nvPr/>
          </p:nvCxnSpPr>
          <p:spPr>
            <a:xfrm rot="10800000">
              <a:off x="7238000" y="3083675"/>
              <a:ext cx="0" cy="399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4" name="Google Shape;314;p20"/>
            <p:cNvCxnSpPr/>
            <p:nvPr/>
          </p:nvCxnSpPr>
          <p:spPr>
            <a:xfrm>
              <a:off x="7238000" y="3483275"/>
              <a:ext cx="4071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pic>
        <p:nvPicPr>
          <p:cNvPr id="315" name="Google Shape;315;p20" descr="{&quot;type&quot;:&quot;$$&quot;,&quot;aid&quot;:null,&quot;font&quot;:{&quot;color&quot;:&quot;#000000&quot;,&quot;family&quot;:&quot;Arial&quot;,&quot;size&quot;:12},&quot;backgroundColorModified&quot;:false,&quot;code&quot;:&quot;$$TR=\\begin{bmatrix}\n{0.71}&amp;{-0.71}&amp;{0}&amp;{0}\\\\\n{0.71}&amp;{0.71}&amp;{0}&amp;{4}\\\\\n{0}&amp;{0}&amp;{1}&amp;{0}\\\\\n{0}&amp;{0}&amp;{0}&amp;{1}\\\\\n\\end{bmatrix}$$&quot;,&quot;backgroundColor&quot;:&quot;#FFFFFF&quot;,&quot;id&quot;:&quot;2&quot;,&quot;ts&quot;:1631742806485,&quot;cs&quot;:&quot;sTRW1bOygprkuzYnuqjRvg==&quot;,&quot;size&quot;:{&quot;width&quot;:227.60000000000002,&quot;height&quot;:97.60000000000002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7300" y="2419779"/>
            <a:ext cx="2167890" cy="92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0" descr="{&quot;aid&quot;:null,&quot;font&quot;:{&quot;size&quot;:12,&quot;color&quot;:&quot;#000000&quot;,&quot;family&quot;:&quot;Arial&quot;},&quot;backgroundColorModified&quot;:false,&quot;id&quot;:&quot;2&quot;,&quot;code&quot;:&quot;$$RT=\\begin{bmatrix}\n{0.71}&amp;{-0.71}&amp;{0}&amp;{-2.84}\\\\\n{0.71}&amp;{0.71}&amp;{0}&amp;{2.84}\\\\\n{0}&amp;{0}&amp;{1}&amp;{0}\\\\\n{0}&amp;{0}&amp;{0}&amp;{1}\\\\\n\\end{bmatrix}$$&quot;,&quot;type&quot;:&quot;$$&quot;,&quot;backgroundColor&quot;:&quot;#FFFFFF&quot;,&quot;ts&quot;:1631742782745,&quot;cs&quot;:&quot;5CYMzE8aetKORzZuZLcVNw==&quot;,&quot;size&quot;:{&quot;width&quot;:266.25,&quot;height&quot;:97.75}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7300" y="3810694"/>
            <a:ext cx="2536031" cy="931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0" descr="{&quot;backgroundColorModified&quot;:false,&quot;id&quot;:&quot;2&quot;,&quot;type&quot;:&quot;$$&quot;,&quot;font&quot;:{&quot;size&quot;:12,&quot;family&quot;:&quot;Arial&quot;,&quot;color&quot;:&quot;#000000&quot;},&quot;aid&quot;:null,&quot;backgroundColor&quot;:&quot;#FFFFFF&quot;,&quot;code&quot;:&quot;$$\\implies\\begin{bmatrix}\n{1}\\\\\n{1}\\\\\n{1}\\\\\n{1}\\\\\n\\end{bmatrix}=\\begin{bmatrix}\n{-2.84}\\\\\n{4.26}\\\\\n{1}\\\\\n{1}\\\\\n\\end{bmatrix}$$&quot;,&quot;ts&quot;:1631742920007,&quot;cs&quot;:&quot;mYegqrerVK36Sxhpy308Og==&quot;,&quot;size&quot;:{&quot;width&quot;:166.83333333333334,&quot;height&quot;:97.66666666666667}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20594" y="3811104"/>
            <a:ext cx="1589087" cy="9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0" descr="{&quot;aid&quot;:null,&quot;id&quot;:&quot;2&quot;,&quot;font&quot;:{&quot;family&quot;:&quot;Arial&quot;,&quot;color&quot;:&quot;#000000&quot;,&quot;size&quot;:12},&quot;backgroundColorModified&quot;:false,&quot;code&quot;:&quot;$$\\implies\\begin{bmatrix}\n{1}\\\\\n{1}\\\\\n{1}\\\\\n{1}\\\\\n\\end{bmatrix}=\\begin{bmatrix}\n{0}\\\\\n{5.42}\\\\\n{1}\\\\\n{1}\\\\\n\\end{bmatrix}$$&quot;,&quot;type&quot;:&quot;$$&quot;,&quot;backgroundColor&quot;:&quot;#FFFFFF&quot;,&quot;ts&quot;:1631742968376,&quot;cs&quot;:&quot;9jrraqkrYXpQt1ljUDJbwg==&quot;,&quot;size&quot;:{&quot;width&quot;:152.16666666666663,&quot;height&quot;:97.66666666666667}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64694" y="2419454"/>
            <a:ext cx="1449387" cy="93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0"/>
          <p:cNvSpPr/>
          <p:nvPr/>
        </p:nvSpPr>
        <p:spPr>
          <a:xfrm>
            <a:off x="7517683" y="3542981"/>
            <a:ext cx="90600" cy="90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0"/>
          <p:cNvSpPr/>
          <p:nvPr/>
        </p:nvSpPr>
        <p:spPr>
          <a:xfrm>
            <a:off x="7321744" y="1923581"/>
            <a:ext cx="90600" cy="90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0"/>
          <p:cNvSpPr/>
          <p:nvPr/>
        </p:nvSpPr>
        <p:spPr>
          <a:xfrm>
            <a:off x="6207483" y="2370031"/>
            <a:ext cx="90600" cy="90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2EDC91-9F60-47AC-AD49-59016A0DA4A0}"/>
              </a:ext>
            </a:extLst>
          </p:cNvPr>
          <p:cNvSpPr txBox="1"/>
          <p:nvPr/>
        </p:nvSpPr>
        <p:spPr>
          <a:xfrm>
            <a:off x="369458" y="2144498"/>
            <a:ext cx="42402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/>
              <a:t>Primeiro Rotaciona depois Translada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846A4B-58B8-B939-35D3-95490DAECA66}"/>
              </a:ext>
            </a:extLst>
          </p:cNvPr>
          <p:cNvSpPr txBox="1"/>
          <p:nvPr/>
        </p:nvSpPr>
        <p:spPr>
          <a:xfrm>
            <a:off x="369457" y="3533955"/>
            <a:ext cx="42402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/>
              <a:t>Primeiro Translada depois Rotaciona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500" y="1514354"/>
            <a:ext cx="3421325" cy="32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1"/>
          <p:cNvSpPr txBox="1">
            <a:spLocks noGrp="1"/>
          </p:cNvSpPr>
          <p:nvPr>
            <p:ph type="title"/>
          </p:nvPr>
        </p:nvSpPr>
        <p:spPr>
          <a:xfrm>
            <a:off x="84175" y="113725"/>
            <a:ext cx="76137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Perguntas</a:t>
            </a:r>
            <a:endParaRPr/>
          </a:p>
        </p:txBody>
      </p:sp>
      <p:sp>
        <p:nvSpPr>
          <p:cNvPr id="329" name="Google Shape;329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sp>
        <p:nvSpPr>
          <p:cNvPr id="330" name="Google Shape;330;p21"/>
          <p:cNvSpPr txBox="1"/>
          <p:nvPr/>
        </p:nvSpPr>
        <p:spPr>
          <a:xfrm>
            <a:off x="388975" y="784150"/>
            <a:ext cx="4455900" cy="479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 err="1">
                <a:solidFill>
                  <a:srgbClr val="EC5F66"/>
                </a:solidFill>
              </a:rPr>
              <a:t>Scene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 err="1">
                <a:solidFill>
                  <a:srgbClr val="EC5F66"/>
                </a:solidFill>
              </a:rPr>
              <a:t>Viewpoint</a:t>
            </a:r>
            <a:r>
              <a:rPr lang="pt-BR" sz="900" b="1" dirty="0">
                <a:solidFill>
                  <a:srgbClr val="D8DEE9"/>
                </a:solidFill>
              </a:rPr>
              <a:t> </a:t>
            </a:r>
            <a:r>
              <a:rPr lang="pt-BR" sz="900" b="1" dirty="0">
                <a:solidFill>
                  <a:srgbClr val="C695C6"/>
                </a:solidFill>
              </a:rPr>
              <a:t>position</a:t>
            </a:r>
            <a:r>
              <a:rPr lang="pt-BR" sz="900" b="1" dirty="0">
                <a:solidFill>
                  <a:srgbClr val="A6ACB9"/>
                </a:solidFill>
              </a:rPr>
              <a:t>=</a:t>
            </a:r>
            <a:r>
              <a:rPr lang="pt-BR" sz="900" b="1" dirty="0">
                <a:solidFill>
                  <a:srgbClr val="5FB4B4"/>
                </a:solidFill>
              </a:rPr>
              <a:t>"</a:t>
            </a:r>
            <a:r>
              <a:rPr lang="pt-BR" sz="900" b="1" dirty="0">
                <a:solidFill>
                  <a:srgbClr val="99C794"/>
                </a:solidFill>
              </a:rPr>
              <a:t>0 0 15</a:t>
            </a:r>
            <a:r>
              <a:rPr lang="pt-BR" sz="900" b="1" dirty="0">
                <a:solidFill>
                  <a:srgbClr val="5FB4B4"/>
                </a:solidFill>
              </a:rPr>
              <a:t>"</a:t>
            </a:r>
            <a:r>
              <a:rPr lang="pt-BR" sz="900" b="1" dirty="0">
                <a:solidFill>
                  <a:srgbClr val="D8DEE9"/>
                </a:solidFill>
              </a:rPr>
              <a:t> </a:t>
            </a:r>
            <a:r>
              <a:rPr lang="pt-BR" sz="900" b="1" dirty="0" err="1">
                <a:solidFill>
                  <a:srgbClr val="C695C6"/>
                </a:solidFill>
              </a:rPr>
              <a:t>fieldOfView</a:t>
            </a:r>
            <a:r>
              <a:rPr lang="pt-BR" sz="900" b="1" dirty="0">
                <a:solidFill>
                  <a:srgbClr val="A6ACB9"/>
                </a:solidFill>
              </a:rPr>
              <a:t>=</a:t>
            </a:r>
            <a:r>
              <a:rPr lang="pt-BR" sz="900" b="1" dirty="0">
                <a:solidFill>
                  <a:srgbClr val="5FB4B4"/>
                </a:solidFill>
              </a:rPr>
              <a:t>"</a:t>
            </a:r>
            <a:r>
              <a:rPr lang="pt-BR" sz="900" b="1" dirty="0">
                <a:solidFill>
                  <a:srgbClr val="99C794"/>
                </a:solidFill>
              </a:rPr>
              <a:t>0.7854</a:t>
            </a:r>
            <a:r>
              <a:rPr lang="pt-BR" sz="900" b="1" dirty="0">
                <a:solidFill>
                  <a:srgbClr val="5FB4B4"/>
                </a:solidFill>
              </a:rPr>
              <a:t>"/&gt;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rgbClr val="D8DEE9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 err="1">
                <a:solidFill>
                  <a:srgbClr val="EC5F66"/>
                </a:solidFill>
              </a:rPr>
              <a:t>Transform</a:t>
            </a:r>
            <a:r>
              <a:rPr lang="pt-BR" sz="900" b="1" dirty="0">
                <a:solidFill>
                  <a:srgbClr val="D8DEE9"/>
                </a:solidFill>
              </a:rPr>
              <a:t> </a:t>
            </a:r>
            <a:r>
              <a:rPr lang="pt-BR" sz="900" b="1" dirty="0" err="1">
                <a:solidFill>
                  <a:srgbClr val="C695C6"/>
                </a:solidFill>
              </a:rPr>
              <a:t>translation</a:t>
            </a:r>
            <a:r>
              <a:rPr lang="pt-BR" sz="900" b="1" dirty="0">
                <a:solidFill>
                  <a:srgbClr val="A6ACB9"/>
                </a:solidFill>
              </a:rPr>
              <a:t>=</a:t>
            </a:r>
            <a:r>
              <a:rPr lang="pt-BR" sz="900" b="1" dirty="0">
                <a:solidFill>
                  <a:srgbClr val="5FB4B4"/>
                </a:solidFill>
              </a:rPr>
              <a:t>"</a:t>
            </a:r>
            <a:r>
              <a:rPr lang="pt-BR" sz="900" b="1" dirty="0">
                <a:solidFill>
                  <a:srgbClr val="99C794"/>
                </a:solidFill>
              </a:rPr>
              <a:t>0 0 0</a:t>
            </a:r>
            <a:r>
              <a:rPr lang="pt-BR" sz="900" b="1" dirty="0">
                <a:solidFill>
                  <a:srgbClr val="5FB4B4"/>
                </a:solidFill>
              </a:rPr>
              <a:t>"&gt;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 err="1">
                <a:solidFill>
                  <a:srgbClr val="EC5F66"/>
                </a:solidFill>
              </a:rPr>
              <a:t>Transform</a:t>
            </a:r>
            <a:r>
              <a:rPr lang="pt-BR" sz="900" b="1" dirty="0">
                <a:solidFill>
                  <a:srgbClr val="D8DEE9"/>
                </a:solidFill>
              </a:rPr>
              <a:t> </a:t>
            </a:r>
            <a:r>
              <a:rPr lang="pt-BR" sz="900" b="1" dirty="0" err="1">
                <a:solidFill>
                  <a:srgbClr val="C695C6"/>
                </a:solidFill>
              </a:rPr>
              <a:t>rotation</a:t>
            </a:r>
            <a:r>
              <a:rPr lang="pt-BR" sz="900" b="1" dirty="0">
                <a:solidFill>
                  <a:srgbClr val="A6ACB9"/>
                </a:solidFill>
              </a:rPr>
              <a:t>=</a:t>
            </a:r>
            <a:r>
              <a:rPr lang="pt-BR" sz="900" b="1" dirty="0">
                <a:solidFill>
                  <a:srgbClr val="5FB4B4"/>
                </a:solidFill>
              </a:rPr>
              <a:t>"</a:t>
            </a:r>
            <a:r>
              <a:rPr lang="pt-BR" sz="900" b="1" dirty="0">
                <a:solidFill>
                  <a:srgbClr val="99C794"/>
                </a:solidFill>
              </a:rPr>
              <a:t>0 0 1 0</a:t>
            </a:r>
            <a:r>
              <a:rPr lang="pt-BR" sz="900" b="1" dirty="0">
                <a:solidFill>
                  <a:srgbClr val="5FB4B4"/>
                </a:solidFill>
              </a:rPr>
              <a:t>"&gt;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>
                <a:solidFill>
                  <a:srgbClr val="EC5F66"/>
                </a:solidFill>
              </a:rPr>
              <a:t>Shape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>
                <a:solidFill>
                  <a:srgbClr val="EC5F66"/>
                </a:solidFill>
              </a:rPr>
              <a:t>Box</a:t>
            </a:r>
            <a:r>
              <a:rPr lang="pt-BR" sz="900" b="1" dirty="0">
                <a:solidFill>
                  <a:srgbClr val="D8DEE9"/>
                </a:solidFill>
              </a:rPr>
              <a:t> </a:t>
            </a:r>
            <a:r>
              <a:rPr lang="pt-BR" sz="900" b="1" dirty="0" err="1">
                <a:solidFill>
                  <a:srgbClr val="C695C6"/>
                </a:solidFill>
              </a:rPr>
              <a:t>size</a:t>
            </a:r>
            <a:r>
              <a:rPr lang="pt-BR" sz="900" b="1" dirty="0">
                <a:solidFill>
                  <a:srgbClr val="A6ACB9"/>
                </a:solidFill>
              </a:rPr>
              <a:t>=</a:t>
            </a:r>
            <a:r>
              <a:rPr lang="pt-BR" sz="900" b="1" dirty="0">
                <a:solidFill>
                  <a:srgbClr val="5FB4B4"/>
                </a:solidFill>
              </a:rPr>
              <a:t>"</a:t>
            </a:r>
            <a:r>
              <a:rPr lang="pt-BR" sz="900" b="1" dirty="0">
                <a:solidFill>
                  <a:srgbClr val="99C794"/>
                </a:solidFill>
              </a:rPr>
              <a:t>1 1 1</a:t>
            </a:r>
            <a:r>
              <a:rPr lang="pt-BR" sz="900" b="1" dirty="0">
                <a:solidFill>
                  <a:srgbClr val="5FB4B4"/>
                </a:solidFill>
              </a:rPr>
              <a:t>"/&gt;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 err="1">
                <a:solidFill>
                  <a:srgbClr val="EC5F66"/>
                </a:solidFill>
              </a:rPr>
              <a:t>Appearance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>
                <a:solidFill>
                  <a:srgbClr val="EC5F66"/>
                </a:solidFill>
              </a:rPr>
              <a:t>Material</a:t>
            </a:r>
            <a:r>
              <a:rPr lang="pt-BR" sz="900" b="1" dirty="0">
                <a:solidFill>
                  <a:srgbClr val="D8DEE9"/>
                </a:solidFill>
              </a:rPr>
              <a:t> </a:t>
            </a:r>
            <a:r>
              <a:rPr lang="pt-BR" sz="900" b="1" noProof="1">
                <a:solidFill>
                  <a:srgbClr val="C695C6"/>
                </a:solidFill>
              </a:rPr>
              <a:t>emissiveColor</a:t>
            </a:r>
            <a:r>
              <a:rPr lang="pt-BR" sz="900" b="1" dirty="0">
                <a:solidFill>
                  <a:srgbClr val="A6ACB9"/>
                </a:solidFill>
              </a:rPr>
              <a:t>=</a:t>
            </a:r>
            <a:r>
              <a:rPr lang="pt-BR" sz="900" b="1" dirty="0">
                <a:solidFill>
                  <a:srgbClr val="5FB4B4"/>
                </a:solidFill>
              </a:rPr>
              <a:t>"</a:t>
            </a:r>
            <a:r>
              <a:rPr lang="pt-BR" sz="900" b="1" dirty="0">
                <a:solidFill>
                  <a:srgbClr val="99C794"/>
                </a:solidFill>
              </a:rPr>
              <a:t>1 0 0</a:t>
            </a:r>
            <a:r>
              <a:rPr lang="pt-BR" sz="900" b="1" dirty="0">
                <a:solidFill>
                  <a:srgbClr val="5FB4B4"/>
                </a:solidFill>
              </a:rPr>
              <a:t>"/&gt;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</a:t>
            </a:r>
            <a:r>
              <a:rPr lang="pt-BR" sz="900" b="1" dirty="0">
                <a:solidFill>
                  <a:srgbClr val="5FB4B4"/>
                </a:solidFill>
              </a:rPr>
              <a:t>&lt;/</a:t>
            </a:r>
            <a:r>
              <a:rPr lang="pt-BR" sz="900" b="1" dirty="0" err="1">
                <a:solidFill>
                  <a:srgbClr val="EC5F66"/>
                </a:solidFill>
              </a:rPr>
              <a:t>Appearance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</a:t>
            </a:r>
            <a:r>
              <a:rPr lang="pt-BR" sz="900" b="1" dirty="0">
                <a:solidFill>
                  <a:srgbClr val="5FB4B4"/>
                </a:solidFill>
              </a:rPr>
              <a:t>&lt;/</a:t>
            </a:r>
            <a:r>
              <a:rPr lang="pt-BR" sz="900" b="1" dirty="0">
                <a:solidFill>
                  <a:srgbClr val="EC5F66"/>
                </a:solidFill>
              </a:rPr>
              <a:t>Shape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</a:t>
            </a:r>
            <a:r>
              <a:rPr lang="pt-BR" sz="900" b="1" dirty="0">
                <a:solidFill>
                  <a:srgbClr val="5FB4B4"/>
                </a:solidFill>
              </a:rPr>
              <a:t>&lt;/</a:t>
            </a:r>
            <a:r>
              <a:rPr lang="pt-BR" sz="900" b="1" dirty="0" err="1">
                <a:solidFill>
                  <a:srgbClr val="EC5F66"/>
                </a:solidFill>
              </a:rPr>
              <a:t>Transform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</a:t>
            </a:r>
            <a:r>
              <a:rPr lang="pt-BR" sz="900" b="1" dirty="0">
                <a:solidFill>
                  <a:srgbClr val="5FB4B4"/>
                </a:solidFill>
              </a:rPr>
              <a:t>&lt;/</a:t>
            </a:r>
            <a:r>
              <a:rPr lang="pt-BR" sz="900" b="1" dirty="0" err="1">
                <a:solidFill>
                  <a:srgbClr val="EC5F66"/>
                </a:solidFill>
              </a:rPr>
              <a:t>Transform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rgbClr val="D8DEE9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 err="1">
                <a:solidFill>
                  <a:srgbClr val="EC5F66"/>
                </a:solidFill>
              </a:rPr>
              <a:t>Transform</a:t>
            </a:r>
            <a:r>
              <a:rPr lang="pt-BR" sz="900" b="1" dirty="0">
                <a:solidFill>
                  <a:srgbClr val="D8DEE9"/>
                </a:solidFill>
              </a:rPr>
              <a:t> </a:t>
            </a:r>
            <a:r>
              <a:rPr lang="pt-BR" sz="900" b="1" dirty="0" err="1">
                <a:solidFill>
                  <a:srgbClr val="C695C6"/>
                </a:solidFill>
              </a:rPr>
              <a:t>translation</a:t>
            </a:r>
            <a:r>
              <a:rPr lang="pt-BR" sz="900" b="1" dirty="0">
                <a:solidFill>
                  <a:srgbClr val="A6ACB9"/>
                </a:solidFill>
              </a:rPr>
              <a:t>=</a:t>
            </a:r>
            <a:r>
              <a:rPr lang="pt-BR" sz="900" b="1" dirty="0">
                <a:solidFill>
                  <a:srgbClr val="5FB4B4"/>
                </a:solidFill>
              </a:rPr>
              <a:t>"</a:t>
            </a:r>
            <a:r>
              <a:rPr lang="pt-BR" sz="900" b="1" dirty="0">
                <a:solidFill>
                  <a:srgbClr val="99C794"/>
                </a:solidFill>
              </a:rPr>
              <a:t>0 4 0</a:t>
            </a:r>
            <a:r>
              <a:rPr lang="pt-BR" sz="900" b="1" dirty="0">
                <a:solidFill>
                  <a:srgbClr val="5FB4B4"/>
                </a:solidFill>
              </a:rPr>
              <a:t>"&gt;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 err="1">
                <a:solidFill>
                  <a:srgbClr val="EC5F66"/>
                </a:solidFill>
              </a:rPr>
              <a:t>Transform</a:t>
            </a:r>
            <a:r>
              <a:rPr lang="pt-BR" sz="900" b="1" dirty="0">
                <a:solidFill>
                  <a:srgbClr val="D8DEE9"/>
                </a:solidFill>
              </a:rPr>
              <a:t> </a:t>
            </a:r>
            <a:r>
              <a:rPr lang="pt-BR" sz="900" b="1" dirty="0" err="1">
                <a:solidFill>
                  <a:srgbClr val="C695C6"/>
                </a:solidFill>
              </a:rPr>
              <a:t>rotation</a:t>
            </a:r>
            <a:r>
              <a:rPr lang="pt-BR" sz="900" b="1" dirty="0">
                <a:solidFill>
                  <a:srgbClr val="A6ACB9"/>
                </a:solidFill>
              </a:rPr>
              <a:t>=</a:t>
            </a:r>
            <a:r>
              <a:rPr lang="pt-BR" sz="900" b="1" dirty="0">
                <a:solidFill>
                  <a:srgbClr val="5FB4B4"/>
                </a:solidFill>
              </a:rPr>
              <a:t>"</a:t>
            </a:r>
            <a:r>
              <a:rPr lang="pt-BR" sz="900" b="1" dirty="0">
                <a:solidFill>
                  <a:srgbClr val="99C794"/>
                </a:solidFill>
              </a:rPr>
              <a:t>0 0 1 0.79</a:t>
            </a:r>
            <a:r>
              <a:rPr lang="pt-BR" sz="900" b="1" dirty="0">
                <a:solidFill>
                  <a:srgbClr val="5FB4B4"/>
                </a:solidFill>
              </a:rPr>
              <a:t>"&gt;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>
                <a:solidFill>
                  <a:srgbClr val="EC5F66"/>
                </a:solidFill>
              </a:rPr>
              <a:t>Shape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>
                <a:solidFill>
                  <a:srgbClr val="EC5F66"/>
                </a:solidFill>
              </a:rPr>
              <a:t>Box</a:t>
            </a:r>
            <a:r>
              <a:rPr lang="pt-BR" sz="900" b="1" dirty="0">
                <a:solidFill>
                  <a:srgbClr val="D8DEE9"/>
                </a:solidFill>
              </a:rPr>
              <a:t> </a:t>
            </a:r>
            <a:r>
              <a:rPr lang="pt-BR" sz="900" b="1" dirty="0" err="1">
                <a:solidFill>
                  <a:srgbClr val="C695C6"/>
                </a:solidFill>
              </a:rPr>
              <a:t>size</a:t>
            </a:r>
            <a:r>
              <a:rPr lang="pt-BR" sz="900" b="1" dirty="0">
                <a:solidFill>
                  <a:srgbClr val="A6ACB9"/>
                </a:solidFill>
              </a:rPr>
              <a:t>=</a:t>
            </a:r>
            <a:r>
              <a:rPr lang="pt-BR" sz="900" b="1" dirty="0">
                <a:solidFill>
                  <a:srgbClr val="5FB4B4"/>
                </a:solidFill>
              </a:rPr>
              <a:t>"</a:t>
            </a:r>
            <a:r>
              <a:rPr lang="pt-BR" sz="900" b="1" dirty="0">
                <a:solidFill>
                  <a:srgbClr val="99C794"/>
                </a:solidFill>
              </a:rPr>
              <a:t>1 1 1</a:t>
            </a:r>
            <a:r>
              <a:rPr lang="pt-BR" sz="900" b="1" dirty="0">
                <a:solidFill>
                  <a:srgbClr val="5FB4B4"/>
                </a:solidFill>
              </a:rPr>
              <a:t>"/&gt;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 err="1">
                <a:solidFill>
                  <a:srgbClr val="EC5F66"/>
                </a:solidFill>
              </a:rPr>
              <a:t>Appearance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>
                <a:solidFill>
                  <a:srgbClr val="EC5F66"/>
                </a:solidFill>
              </a:rPr>
              <a:t>Material</a:t>
            </a:r>
            <a:r>
              <a:rPr lang="pt-BR" sz="900" b="1" dirty="0">
                <a:solidFill>
                  <a:srgbClr val="D8DEE9"/>
                </a:solidFill>
              </a:rPr>
              <a:t> </a:t>
            </a:r>
            <a:r>
              <a:rPr lang="pt-BR" sz="900" b="1" noProof="1">
                <a:solidFill>
                  <a:srgbClr val="C695C6"/>
                </a:solidFill>
              </a:rPr>
              <a:t>emissiveColor</a:t>
            </a:r>
            <a:r>
              <a:rPr lang="pt-BR" sz="900" b="1" dirty="0">
                <a:solidFill>
                  <a:srgbClr val="A6ACB9"/>
                </a:solidFill>
              </a:rPr>
              <a:t>=</a:t>
            </a:r>
            <a:r>
              <a:rPr lang="pt-BR" sz="900" b="1" dirty="0">
                <a:solidFill>
                  <a:srgbClr val="5FB4B4"/>
                </a:solidFill>
              </a:rPr>
              <a:t>"</a:t>
            </a:r>
            <a:r>
              <a:rPr lang="pt-BR" sz="900" b="1" dirty="0">
                <a:solidFill>
                  <a:srgbClr val="99C794"/>
                </a:solidFill>
              </a:rPr>
              <a:t>1 1 0</a:t>
            </a:r>
            <a:r>
              <a:rPr lang="pt-BR" sz="900" b="1" dirty="0">
                <a:solidFill>
                  <a:srgbClr val="5FB4B4"/>
                </a:solidFill>
              </a:rPr>
              <a:t>"/&gt;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</a:t>
            </a:r>
            <a:r>
              <a:rPr lang="pt-BR" sz="900" b="1" dirty="0">
                <a:solidFill>
                  <a:srgbClr val="5FB4B4"/>
                </a:solidFill>
              </a:rPr>
              <a:t>&lt;/</a:t>
            </a:r>
            <a:r>
              <a:rPr lang="pt-BR" sz="900" b="1" dirty="0" err="1">
                <a:solidFill>
                  <a:srgbClr val="EC5F66"/>
                </a:solidFill>
              </a:rPr>
              <a:t>Appearance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</a:t>
            </a:r>
            <a:r>
              <a:rPr lang="pt-BR" sz="900" b="1" dirty="0">
                <a:solidFill>
                  <a:srgbClr val="5FB4B4"/>
                </a:solidFill>
              </a:rPr>
              <a:t>&lt;/</a:t>
            </a:r>
            <a:r>
              <a:rPr lang="pt-BR" sz="900" b="1" dirty="0">
                <a:solidFill>
                  <a:srgbClr val="EC5F66"/>
                </a:solidFill>
              </a:rPr>
              <a:t>Shape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</a:t>
            </a:r>
            <a:r>
              <a:rPr lang="pt-BR" sz="900" b="1" dirty="0">
                <a:solidFill>
                  <a:srgbClr val="5FB4B4"/>
                </a:solidFill>
              </a:rPr>
              <a:t>&lt;/</a:t>
            </a:r>
            <a:r>
              <a:rPr lang="pt-BR" sz="900" b="1" dirty="0" err="1">
                <a:solidFill>
                  <a:srgbClr val="EC5F66"/>
                </a:solidFill>
              </a:rPr>
              <a:t>Transform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</a:t>
            </a:r>
            <a:r>
              <a:rPr lang="pt-BR" sz="900" b="1" dirty="0">
                <a:solidFill>
                  <a:srgbClr val="5FB4B4"/>
                </a:solidFill>
              </a:rPr>
              <a:t>&lt;/</a:t>
            </a:r>
            <a:r>
              <a:rPr lang="pt-BR" sz="900" b="1" dirty="0" err="1">
                <a:solidFill>
                  <a:srgbClr val="EC5F66"/>
                </a:solidFill>
              </a:rPr>
              <a:t>Transform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rgbClr val="D8DEE9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 err="1">
                <a:solidFill>
                  <a:srgbClr val="EC5F66"/>
                </a:solidFill>
              </a:rPr>
              <a:t>Transform</a:t>
            </a:r>
            <a:r>
              <a:rPr lang="pt-BR" sz="900" b="1" dirty="0">
                <a:solidFill>
                  <a:srgbClr val="D8DEE9"/>
                </a:solidFill>
              </a:rPr>
              <a:t> </a:t>
            </a:r>
            <a:r>
              <a:rPr lang="pt-BR" sz="900" b="1" dirty="0" err="1">
                <a:solidFill>
                  <a:srgbClr val="C695C6"/>
                </a:solidFill>
              </a:rPr>
              <a:t>rotation</a:t>
            </a:r>
            <a:r>
              <a:rPr lang="pt-BR" sz="900" b="1" dirty="0">
                <a:solidFill>
                  <a:srgbClr val="A6ACB9"/>
                </a:solidFill>
              </a:rPr>
              <a:t>=</a:t>
            </a:r>
            <a:r>
              <a:rPr lang="pt-BR" sz="900" b="1" dirty="0">
                <a:solidFill>
                  <a:srgbClr val="5FB4B4"/>
                </a:solidFill>
              </a:rPr>
              <a:t>"</a:t>
            </a:r>
            <a:r>
              <a:rPr lang="pt-BR" sz="900" b="1" dirty="0">
                <a:solidFill>
                  <a:srgbClr val="99C794"/>
                </a:solidFill>
              </a:rPr>
              <a:t>0 0 1 0.79</a:t>
            </a:r>
            <a:r>
              <a:rPr lang="pt-BR" sz="900" b="1" dirty="0">
                <a:solidFill>
                  <a:srgbClr val="5FB4B4"/>
                </a:solidFill>
              </a:rPr>
              <a:t>"&gt;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 err="1">
                <a:solidFill>
                  <a:srgbClr val="EC5F66"/>
                </a:solidFill>
              </a:rPr>
              <a:t>Transform</a:t>
            </a:r>
            <a:r>
              <a:rPr lang="pt-BR" sz="900" b="1" dirty="0">
                <a:solidFill>
                  <a:srgbClr val="D8DEE9"/>
                </a:solidFill>
              </a:rPr>
              <a:t> </a:t>
            </a:r>
            <a:r>
              <a:rPr lang="pt-BR" sz="900" b="1" dirty="0" err="1">
                <a:solidFill>
                  <a:srgbClr val="C695C6"/>
                </a:solidFill>
              </a:rPr>
              <a:t>translation</a:t>
            </a:r>
            <a:r>
              <a:rPr lang="pt-BR" sz="900" b="1" dirty="0">
                <a:solidFill>
                  <a:srgbClr val="A6ACB9"/>
                </a:solidFill>
              </a:rPr>
              <a:t>=</a:t>
            </a:r>
            <a:r>
              <a:rPr lang="pt-BR" sz="900" b="1" dirty="0">
                <a:solidFill>
                  <a:srgbClr val="5FB4B4"/>
                </a:solidFill>
              </a:rPr>
              <a:t>"</a:t>
            </a:r>
            <a:r>
              <a:rPr lang="pt-BR" sz="900" b="1" dirty="0">
                <a:solidFill>
                  <a:srgbClr val="99C794"/>
                </a:solidFill>
              </a:rPr>
              <a:t>0 4 0</a:t>
            </a:r>
            <a:r>
              <a:rPr lang="pt-BR" sz="900" b="1" dirty="0">
                <a:solidFill>
                  <a:srgbClr val="5FB4B4"/>
                </a:solidFill>
              </a:rPr>
              <a:t>"&gt;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>
                <a:solidFill>
                  <a:srgbClr val="EC5F66"/>
                </a:solidFill>
              </a:rPr>
              <a:t>Shape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>
                <a:solidFill>
                  <a:srgbClr val="EC5F66"/>
                </a:solidFill>
              </a:rPr>
              <a:t>Box</a:t>
            </a:r>
            <a:r>
              <a:rPr lang="pt-BR" sz="900" b="1" dirty="0">
                <a:solidFill>
                  <a:srgbClr val="D8DEE9"/>
                </a:solidFill>
              </a:rPr>
              <a:t> </a:t>
            </a:r>
            <a:r>
              <a:rPr lang="pt-BR" sz="900" b="1" dirty="0" err="1">
                <a:solidFill>
                  <a:srgbClr val="C695C6"/>
                </a:solidFill>
              </a:rPr>
              <a:t>size</a:t>
            </a:r>
            <a:r>
              <a:rPr lang="pt-BR" sz="900" b="1" dirty="0">
                <a:solidFill>
                  <a:srgbClr val="A6ACB9"/>
                </a:solidFill>
              </a:rPr>
              <a:t>=</a:t>
            </a:r>
            <a:r>
              <a:rPr lang="pt-BR" sz="900" b="1" dirty="0">
                <a:solidFill>
                  <a:srgbClr val="5FB4B4"/>
                </a:solidFill>
              </a:rPr>
              <a:t>"</a:t>
            </a:r>
            <a:r>
              <a:rPr lang="pt-BR" sz="900" b="1" dirty="0">
                <a:solidFill>
                  <a:srgbClr val="99C794"/>
                </a:solidFill>
              </a:rPr>
              <a:t>1 1 1</a:t>
            </a:r>
            <a:r>
              <a:rPr lang="pt-BR" sz="900" b="1" dirty="0">
                <a:solidFill>
                  <a:srgbClr val="5FB4B4"/>
                </a:solidFill>
              </a:rPr>
              <a:t>"/&gt;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 err="1">
                <a:solidFill>
                  <a:srgbClr val="EC5F66"/>
                </a:solidFill>
              </a:rPr>
              <a:t>Appearance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>
                <a:solidFill>
                  <a:srgbClr val="EC5F66"/>
                </a:solidFill>
              </a:rPr>
              <a:t>Material</a:t>
            </a:r>
            <a:r>
              <a:rPr lang="pt-BR" sz="900" b="1" dirty="0">
                <a:solidFill>
                  <a:srgbClr val="D8DEE9"/>
                </a:solidFill>
              </a:rPr>
              <a:t> </a:t>
            </a:r>
            <a:r>
              <a:rPr lang="pt-BR" sz="900" b="1" noProof="1">
                <a:solidFill>
                  <a:srgbClr val="C695C6"/>
                </a:solidFill>
              </a:rPr>
              <a:t>emissiveColor</a:t>
            </a:r>
            <a:r>
              <a:rPr lang="pt-BR" sz="900" b="1" dirty="0">
                <a:solidFill>
                  <a:srgbClr val="A6ACB9"/>
                </a:solidFill>
              </a:rPr>
              <a:t>=</a:t>
            </a:r>
            <a:r>
              <a:rPr lang="pt-BR" sz="900" b="1" dirty="0">
                <a:solidFill>
                  <a:srgbClr val="5FB4B4"/>
                </a:solidFill>
              </a:rPr>
              <a:t>"</a:t>
            </a:r>
            <a:r>
              <a:rPr lang="pt-BR" sz="900" b="1" dirty="0">
                <a:solidFill>
                  <a:srgbClr val="99C794"/>
                </a:solidFill>
              </a:rPr>
              <a:t>0 0 1</a:t>
            </a:r>
            <a:r>
              <a:rPr lang="pt-BR" sz="900" b="1" dirty="0">
                <a:solidFill>
                  <a:srgbClr val="5FB4B4"/>
                </a:solidFill>
              </a:rPr>
              <a:t>"/&gt;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</a:t>
            </a:r>
            <a:r>
              <a:rPr lang="pt-BR" sz="900" b="1" dirty="0">
                <a:solidFill>
                  <a:srgbClr val="5FB4B4"/>
                </a:solidFill>
              </a:rPr>
              <a:t>&lt;/</a:t>
            </a:r>
            <a:r>
              <a:rPr lang="pt-BR" sz="900" b="1" dirty="0" err="1">
                <a:solidFill>
                  <a:srgbClr val="EC5F66"/>
                </a:solidFill>
              </a:rPr>
              <a:t>Appearance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</a:t>
            </a:r>
            <a:r>
              <a:rPr lang="pt-BR" sz="900" b="1" dirty="0">
                <a:solidFill>
                  <a:srgbClr val="5FB4B4"/>
                </a:solidFill>
              </a:rPr>
              <a:t>&lt;/</a:t>
            </a:r>
            <a:r>
              <a:rPr lang="pt-BR" sz="900" b="1" dirty="0">
                <a:solidFill>
                  <a:srgbClr val="EC5F66"/>
                </a:solidFill>
              </a:rPr>
              <a:t>Shape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</a:t>
            </a:r>
            <a:r>
              <a:rPr lang="pt-BR" sz="900" b="1" dirty="0">
                <a:solidFill>
                  <a:srgbClr val="5FB4B4"/>
                </a:solidFill>
              </a:rPr>
              <a:t>&lt;/</a:t>
            </a:r>
            <a:r>
              <a:rPr lang="pt-BR" sz="900" b="1" dirty="0" err="1">
                <a:solidFill>
                  <a:srgbClr val="EC5F66"/>
                </a:solidFill>
              </a:rPr>
              <a:t>Transform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</a:t>
            </a:r>
            <a:r>
              <a:rPr lang="pt-BR" sz="900" b="1" dirty="0">
                <a:solidFill>
                  <a:srgbClr val="5FB4B4"/>
                </a:solidFill>
              </a:rPr>
              <a:t>&lt;/</a:t>
            </a:r>
            <a:r>
              <a:rPr lang="pt-BR" sz="900" b="1" dirty="0" err="1">
                <a:solidFill>
                  <a:srgbClr val="EC5F66"/>
                </a:solidFill>
              </a:rPr>
              <a:t>Transform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</a:t>
            </a:r>
            <a:endParaRPr sz="900" b="1" dirty="0">
              <a:solidFill>
                <a:srgbClr val="D8DEE9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</a:t>
            </a:r>
            <a:r>
              <a:rPr lang="pt-BR" sz="900" b="1" dirty="0">
                <a:solidFill>
                  <a:srgbClr val="5FB4B4"/>
                </a:solidFill>
              </a:rPr>
              <a:t>&lt;/</a:t>
            </a:r>
            <a:r>
              <a:rPr lang="pt-BR" sz="900" b="1" dirty="0" err="1">
                <a:solidFill>
                  <a:srgbClr val="EC5F66"/>
                </a:solidFill>
              </a:rPr>
              <a:t>Scene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</p:txBody>
      </p:sp>
      <p:sp>
        <p:nvSpPr>
          <p:cNvPr id="331" name="Google Shape;331;p21"/>
          <p:cNvSpPr/>
          <p:nvPr/>
        </p:nvSpPr>
        <p:spPr>
          <a:xfrm>
            <a:off x="542850" y="1198804"/>
            <a:ext cx="2631300" cy="13194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1"/>
          <p:cNvSpPr/>
          <p:nvPr/>
        </p:nvSpPr>
        <p:spPr>
          <a:xfrm>
            <a:off x="542850" y="2565079"/>
            <a:ext cx="2631300" cy="13194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1"/>
          <p:cNvSpPr/>
          <p:nvPr/>
        </p:nvSpPr>
        <p:spPr>
          <a:xfrm>
            <a:off x="542850" y="3931354"/>
            <a:ext cx="2631300" cy="13194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4" name="Google Shape;334;p21"/>
          <p:cNvCxnSpPr>
            <a:stCxn id="331" idx="3"/>
          </p:cNvCxnSpPr>
          <p:nvPr/>
        </p:nvCxnSpPr>
        <p:spPr>
          <a:xfrm>
            <a:off x="3174150" y="1858504"/>
            <a:ext cx="3875400" cy="19263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5" name="Google Shape;335;p21"/>
          <p:cNvCxnSpPr>
            <a:stCxn id="332" idx="3"/>
          </p:cNvCxnSpPr>
          <p:nvPr/>
        </p:nvCxnSpPr>
        <p:spPr>
          <a:xfrm rot="10800000" flipH="1">
            <a:off x="3174150" y="2186479"/>
            <a:ext cx="3792300" cy="10383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6" name="Google Shape;336;p21"/>
          <p:cNvCxnSpPr>
            <a:stCxn id="333" idx="3"/>
          </p:cNvCxnSpPr>
          <p:nvPr/>
        </p:nvCxnSpPr>
        <p:spPr>
          <a:xfrm rot="10800000" flipH="1">
            <a:off x="3174150" y="2706754"/>
            <a:ext cx="2766900" cy="18843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7" name="Google Shape;337;p21"/>
          <p:cNvSpPr/>
          <p:nvPr/>
        </p:nvSpPr>
        <p:spPr>
          <a:xfrm>
            <a:off x="2200790" y="3224779"/>
            <a:ext cx="256200" cy="13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1"/>
          <p:cNvSpPr/>
          <p:nvPr/>
        </p:nvSpPr>
        <p:spPr>
          <a:xfrm>
            <a:off x="2200790" y="4591054"/>
            <a:ext cx="256200" cy="13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Usando Matrizes</a:t>
            </a:r>
            <a:endParaRPr/>
          </a:p>
        </p:txBody>
      </p:sp>
      <p:sp>
        <p:nvSpPr>
          <p:cNvPr id="345" name="Google Shape;345;p22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158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Na prática multiplicamos as matrizes e empilhamos.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Por exemplo:</a:t>
            </a:r>
            <a:endParaRPr/>
          </a:p>
        </p:txBody>
      </p:sp>
      <p:sp>
        <p:nvSpPr>
          <p:cNvPr id="346" name="Google Shape;346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sp>
        <p:nvSpPr>
          <p:cNvPr id="347" name="Google Shape;347;p22"/>
          <p:cNvSpPr/>
          <p:nvPr/>
        </p:nvSpPr>
        <p:spPr>
          <a:xfrm rot="5400000">
            <a:off x="2579683" y="1751100"/>
            <a:ext cx="586800" cy="658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48" name="Google Shape;348;p22"/>
          <p:cNvSpPr txBox="1"/>
          <p:nvPr/>
        </p:nvSpPr>
        <p:spPr>
          <a:xfrm>
            <a:off x="3130871" y="2010492"/>
            <a:ext cx="2132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Translate (0, 5, 0)</a:t>
            </a:r>
            <a:endParaRPr sz="1700"/>
          </a:p>
        </p:txBody>
      </p:sp>
      <p:sp>
        <p:nvSpPr>
          <p:cNvPr id="349" name="Google Shape;349;p22"/>
          <p:cNvSpPr/>
          <p:nvPr/>
        </p:nvSpPr>
        <p:spPr>
          <a:xfrm rot="5400000">
            <a:off x="2873866" y="2389463"/>
            <a:ext cx="586800" cy="658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50" name="Google Shape;350;p22"/>
          <p:cNvSpPr txBox="1"/>
          <p:nvPr/>
        </p:nvSpPr>
        <p:spPr>
          <a:xfrm>
            <a:off x="3447672" y="2656395"/>
            <a:ext cx="2132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Escale (1, 2, 3)</a:t>
            </a:r>
            <a:endParaRPr sz="1700"/>
          </a:p>
        </p:txBody>
      </p:sp>
      <p:sp>
        <p:nvSpPr>
          <p:cNvPr id="351" name="Google Shape;351;p22"/>
          <p:cNvSpPr/>
          <p:nvPr/>
        </p:nvSpPr>
        <p:spPr>
          <a:xfrm rot="5400000">
            <a:off x="3186422" y="3038499"/>
            <a:ext cx="586800" cy="658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52" name="Google Shape;352;p22"/>
          <p:cNvSpPr txBox="1"/>
          <p:nvPr/>
        </p:nvSpPr>
        <p:spPr>
          <a:xfrm>
            <a:off x="3767768" y="3305418"/>
            <a:ext cx="2900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Rotacione (0, 0, 1, 1.57)</a:t>
            </a:r>
            <a:endParaRPr sz="1700"/>
          </a:p>
        </p:txBody>
      </p:sp>
      <p:sp>
        <p:nvSpPr>
          <p:cNvPr id="353" name="Google Shape;353;p22"/>
          <p:cNvSpPr txBox="1"/>
          <p:nvPr/>
        </p:nvSpPr>
        <p:spPr>
          <a:xfrm>
            <a:off x="2162250" y="4007600"/>
            <a:ext cx="4819500" cy="123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D8DEE9"/>
                </a:solidFill>
              </a:rPr>
              <a:t>    </a:t>
            </a:r>
            <a:r>
              <a:rPr lang="pt-BR" sz="1700" b="1">
                <a:solidFill>
                  <a:srgbClr val="5FB4B4"/>
                </a:solidFill>
              </a:rPr>
              <a:t>&lt;</a:t>
            </a:r>
            <a:r>
              <a:rPr lang="pt-BR" sz="1700" b="1">
                <a:solidFill>
                  <a:srgbClr val="EC5F66"/>
                </a:solidFill>
              </a:rPr>
              <a:t>Transform</a:t>
            </a:r>
            <a:r>
              <a:rPr lang="pt-BR" sz="1700" b="1">
                <a:solidFill>
                  <a:srgbClr val="D8DEE9"/>
                </a:solidFill>
              </a:rPr>
              <a:t> </a:t>
            </a:r>
            <a:r>
              <a:rPr lang="pt-BR" sz="1700" b="1">
                <a:solidFill>
                  <a:srgbClr val="C695C6"/>
                </a:solidFill>
              </a:rPr>
              <a:t>translation</a:t>
            </a:r>
            <a:r>
              <a:rPr lang="pt-BR" sz="1700" b="1">
                <a:solidFill>
                  <a:srgbClr val="A6ACB9"/>
                </a:solidFill>
              </a:rPr>
              <a:t>=</a:t>
            </a:r>
            <a:r>
              <a:rPr lang="pt-BR" sz="1700" b="1">
                <a:solidFill>
                  <a:srgbClr val="5FB4B4"/>
                </a:solidFill>
              </a:rPr>
              <a:t>"</a:t>
            </a:r>
            <a:r>
              <a:rPr lang="pt-BR" sz="1700" b="1">
                <a:solidFill>
                  <a:srgbClr val="99C794"/>
                </a:solidFill>
              </a:rPr>
              <a:t>0 5 0</a:t>
            </a:r>
            <a:r>
              <a:rPr lang="pt-BR" sz="1700" b="1">
                <a:solidFill>
                  <a:srgbClr val="5FB4B4"/>
                </a:solidFill>
              </a:rPr>
              <a:t>"&gt;</a:t>
            </a:r>
            <a:endParaRPr sz="17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D8DEE9"/>
                </a:solidFill>
              </a:rPr>
              <a:t>        </a:t>
            </a:r>
            <a:r>
              <a:rPr lang="pt-BR" sz="1700" b="1">
                <a:solidFill>
                  <a:srgbClr val="5FB4B4"/>
                </a:solidFill>
              </a:rPr>
              <a:t>&lt;</a:t>
            </a:r>
            <a:r>
              <a:rPr lang="pt-BR" sz="1700" b="1">
                <a:solidFill>
                  <a:srgbClr val="EC5F66"/>
                </a:solidFill>
              </a:rPr>
              <a:t>Transform</a:t>
            </a:r>
            <a:r>
              <a:rPr lang="pt-BR" sz="1700" b="1">
                <a:solidFill>
                  <a:srgbClr val="D8DEE9"/>
                </a:solidFill>
              </a:rPr>
              <a:t> </a:t>
            </a:r>
            <a:r>
              <a:rPr lang="pt-BR" sz="1700" b="1">
                <a:solidFill>
                  <a:srgbClr val="C695C6"/>
                </a:solidFill>
              </a:rPr>
              <a:t>scale</a:t>
            </a:r>
            <a:r>
              <a:rPr lang="pt-BR" sz="1700" b="1">
                <a:solidFill>
                  <a:srgbClr val="A6ACB9"/>
                </a:solidFill>
              </a:rPr>
              <a:t>=</a:t>
            </a:r>
            <a:r>
              <a:rPr lang="pt-BR" sz="1700" b="1">
                <a:solidFill>
                  <a:srgbClr val="5FB4B4"/>
                </a:solidFill>
              </a:rPr>
              <a:t>"</a:t>
            </a:r>
            <a:r>
              <a:rPr lang="pt-BR" sz="1700" b="1">
                <a:solidFill>
                  <a:srgbClr val="99C794"/>
                </a:solidFill>
              </a:rPr>
              <a:t>1 2 3</a:t>
            </a:r>
            <a:r>
              <a:rPr lang="pt-BR" sz="1700" b="1">
                <a:solidFill>
                  <a:srgbClr val="5FB4B4"/>
                </a:solidFill>
              </a:rPr>
              <a:t>"&gt;</a:t>
            </a:r>
            <a:endParaRPr sz="17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5FB4B4"/>
                </a:solidFill>
              </a:rPr>
              <a:t>            &lt;</a:t>
            </a:r>
            <a:r>
              <a:rPr lang="pt-BR" sz="1700" b="1">
                <a:solidFill>
                  <a:srgbClr val="EC5F66"/>
                </a:solidFill>
              </a:rPr>
              <a:t>Transform</a:t>
            </a:r>
            <a:r>
              <a:rPr lang="pt-BR" sz="1700" b="1">
                <a:solidFill>
                  <a:srgbClr val="D8DEE9"/>
                </a:solidFill>
              </a:rPr>
              <a:t> </a:t>
            </a:r>
            <a:r>
              <a:rPr lang="pt-BR" sz="1700" b="1">
                <a:solidFill>
                  <a:srgbClr val="C695C6"/>
                </a:solidFill>
              </a:rPr>
              <a:t>rotation</a:t>
            </a:r>
            <a:r>
              <a:rPr lang="pt-BR" sz="1700" b="1">
                <a:solidFill>
                  <a:srgbClr val="A6ACB9"/>
                </a:solidFill>
              </a:rPr>
              <a:t>=</a:t>
            </a:r>
            <a:r>
              <a:rPr lang="pt-BR" sz="1700" b="1">
                <a:solidFill>
                  <a:srgbClr val="5FB4B4"/>
                </a:solidFill>
              </a:rPr>
              <a:t>"</a:t>
            </a:r>
            <a:r>
              <a:rPr lang="pt-BR" sz="1700" b="1">
                <a:solidFill>
                  <a:srgbClr val="99C794"/>
                </a:solidFill>
              </a:rPr>
              <a:t>0 0 1 1.57</a:t>
            </a:r>
            <a:r>
              <a:rPr lang="pt-BR" sz="1700" b="1">
                <a:solidFill>
                  <a:srgbClr val="5FB4B4"/>
                </a:solidFill>
              </a:rPr>
              <a:t>"&gt;</a:t>
            </a:r>
            <a:endParaRPr sz="1700" b="1">
              <a:solidFill>
                <a:srgbClr val="5FB4B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Usando Matrizes</a:t>
            </a:r>
            <a:endParaRPr/>
          </a:p>
        </p:txBody>
      </p:sp>
      <p:sp>
        <p:nvSpPr>
          <p:cNvPr id="360" name="Google Shape;360;p23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158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Na prática multiplicamos as matrizes e empilhamos.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Por exemplo:</a:t>
            </a:r>
            <a:endParaRPr/>
          </a:p>
        </p:txBody>
      </p:sp>
      <p:sp>
        <p:nvSpPr>
          <p:cNvPr id="361" name="Google Shape;361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pic>
        <p:nvPicPr>
          <p:cNvPr id="362" name="Google Shape;362;p23" descr="{&quot;aid&quot;:null,&quot;backgroundColorModified&quot;:null,&quot;id&quot;:&quot;1&quot;,&quot;font&quot;:{&quot;size&quot;:12,&quot;family&quot;:&quot;Arial&quot;,&quot;color&quot;:&quot;#000000&quot;},&quot;backgroundColor&quot;:&quot;#FFFFFF&quot;,&quot;type&quot;:&quot;$$&quot;,&quot;code&quot;:&quot;$$\\begin{bmatrix}\n{1}&amp;{0}&amp;{0}&amp;{0}\\\\\n{0}&amp;{1}&amp;{0}&amp;{5}\\\\\n{0}&amp;{0}&amp;{1}&amp;{0}\\\\\n{0}&amp;{0}&amp;{0}&amp;{1}\\\\\n\\end{bmatrix}$$&quot;,&quot;ts&quot;:1631728199672,&quot;cs&quot;:&quot;QB3b+3IwfEtpr2ysRZROQg==&quot;,&quot;size&quot;:{&quot;width&quot;:107,&quot;height&quot;:97.66666666666667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2203" y="1649786"/>
            <a:ext cx="897659" cy="831828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3"/>
          <p:cNvSpPr txBox="1"/>
          <p:nvPr/>
        </p:nvSpPr>
        <p:spPr>
          <a:xfrm>
            <a:off x="1035900" y="1873250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Translação (0,5,0)</a:t>
            </a:r>
            <a:endParaRPr sz="700" b="1"/>
          </a:p>
        </p:txBody>
      </p:sp>
      <p:sp>
        <p:nvSpPr>
          <p:cNvPr id="364" name="Google Shape;364;p23"/>
          <p:cNvSpPr txBox="1"/>
          <p:nvPr/>
        </p:nvSpPr>
        <p:spPr>
          <a:xfrm>
            <a:off x="1035900" y="2497450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PushMatrix()</a:t>
            </a:r>
            <a:endParaRPr sz="700" b="1"/>
          </a:p>
        </p:txBody>
      </p:sp>
      <p:pic>
        <p:nvPicPr>
          <p:cNvPr id="365" name="Google Shape;365;p23" descr="{&quot;aid&quot;:null,&quot;backgroundColorModified&quot;:null,&quot;id&quot;:&quot;1&quot;,&quot;font&quot;:{&quot;size&quot;:12,&quot;family&quot;:&quot;Arial&quot;,&quot;color&quot;:&quot;#000000&quot;},&quot;backgroundColor&quot;:&quot;#FFFFFF&quot;,&quot;type&quot;:&quot;$$&quot;,&quot;code&quot;:&quot;$$\\begin{bmatrix}\n{1}&amp;{0}&amp;{0}&amp;{0}\\\\\n{0}&amp;{1}&amp;{0}&amp;{5}\\\\\n{0}&amp;{0}&amp;{1}&amp;{0}\\\\\n{0}&amp;{0}&amp;{0}&amp;{1}\\\\\n\\end{bmatrix}$$&quot;,&quot;ts&quot;:1631728199672,&quot;cs&quot;:&quot;QB3b+3IwfEtpr2ysRZROQg==&quot;,&quot;size&quot;:{&quot;width&quot;:107,&quot;height&quot;:97.66666666666667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2313" y="3904373"/>
            <a:ext cx="867050" cy="791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3"/>
          <p:cNvSpPr txBox="1"/>
          <p:nvPr/>
        </p:nvSpPr>
        <p:spPr>
          <a:xfrm>
            <a:off x="7434025" y="4720575"/>
            <a:ext cx="134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PILHA</a:t>
            </a:r>
            <a:endParaRPr/>
          </a:p>
        </p:txBody>
      </p:sp>
      <p:cxnSp>
        <p:nvCxnSpPr>
          <p:cNvPr id="367" name="Google Shape;367;p23"/>
          <p:cNvCxnSpPr/>
          <p:nvPr/>
        </p:nvCxnSpPr>
        <p:spPr>
          <a:xfrm>
            <a:off x="7547104" y="1711490"/>
            <a:ext cx="0" cy="336270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8" name="Google Shape;368;p23"/>
          <p:cNvCxnSpPr/>
          <p:nvPr/>
        </p:nvCxnSpPr>
        <p:spPr>
          <a:xfrm>
            <a:off x="8672110" y="1711490"/>
            <a:ext cx="0" cy="336270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9" name="Google Shape;369;p23"/>
          <p:cNvCxnSpPr/>
          <p:nvPr/>
        </p:nvCxnSpPr>
        <p:spPr>
          <a:xfrm rot="10800000">
            <a:off x="7539550" y="5074125"/>
            <a:ext cx="1138500" cy="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0" name="Google Shape;370;p23" descr="{&quot;id&quot;:&quot;1&quot;,&quot;type&quot;:&quot;$$&quot;,&quot;aid&quot;:null,&quot;code&quot;:&quot;$$\\begin{bmatrix}\n{1}&amp;{0}&amp;{0}&amp;{0}\\\\\n{0}&amp;{2}&amp;{0}&amp;{0}\\\\\n{0}&amp;{0}&amp;{3}&amp;{0}\\\\\n{0}&amp;{0}&amp;{0}&amp;{1}\\\\\n\\end{bmatrix}$$&quot;,&quot;backgroundColorModified&quot;:false,&quot;backgroundColor&quot;:&quot;#FFFFFF&quot;,&quot;font&quot;:{&quot;color&quot;:&quot;#000000&quot;,&quot;size&quot;:12,&quot;family&quot;:&quot;Arial&quot;},&quot;ts&quot;:1631732082173,&quot;cs&quot;:&quot;qamjzYHE4K9pK1Li1xhcXA==&quot;,&quot;size&quot;:{&quot;width&quot;:107,&quot;height&quot;:97.66666666666667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4698" y="2892214"/>
            <a:ext cx="897659" cy="831828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3"/>
          <p:cNvSpPr txBox="1"/>
          <p:nvPr/>
        </p:nvSpPr>
        <p:spPr>
          <a:xfrm>
            <a:off x="1035900" y="3115675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Escala (1,2,3)</a:t>
            </a:r>
            <a:endParaRPr sz="700" b="1"/>
          </a:p>
        </p:txBody>
      </p:sp>
      <p:pic>
        <p:nvPicPr>
          <p:cNvPr id="372" name="Google Shape;372;p23" descr="{&quot;id&quot;:&quot;1&quot;,&quot;type&quot;:&quot;$$&quot;,&quot;backgroundColor&quot;:&quot;#FFFFFF&quot;,&quot;code&quot;:&quot;$$\\begin{bmatrix}\n{1}&amp;{0}&amp;{0}&amp;{0}\\\\\n{0}&amp;{1}&amp;{0}&amp;{5}\\\\\n{0}&amp;{0}&amp;{1}&amp;{0}\\\\\n{0}&amp;{0}&amp;{0}&amp;{1}\\\\\n\\end{bmatrix}\\cdot$$&quot;,&quot;aid&quot;:null,&quot;font&quot;:{&quot;size&quot;:12,&quot;family&quot;:&quot;Arial&quot;,&quot;color&quot;:&quot;#000000&quot;},&quot;backgroundColorModified&quot;:false,&quot;ts&quot;:1631732114127,&quot;cs&quot;:&quot;trVvHQwxZIDOOZFB3QX4aA==&quot;,&quot;size&quot;:{&quot;width&quot;:116.83333333333333,&quot;height&quot;:97.66666666666667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2200" y="2892207"/>
            <a:ext cx="980154" cy="83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3" descr="{&quot;type&quot;:&quot;$$&quot;,&quot;aid&quot;:null,&quot;backgroundColor&quot;:&quot;#FFFFFF&quot;,&quot;id&quot;:&quot;1&quot;,&quot;backgroundColorModified&quot;:false,&quot;code&quot;:&quot;$$=\\begin{bmatrix}\n{1}&amp;{0}&amp;{0}&amp;{0}\\\\\n{0}&amp;{2}&amp;{0}&amp;{5}\\\\\n{0}&amp;{0}&amp;{3}&amp;{0}\\\\\n{0}&amp;{0}&amp;{0}&amp;{1}\\\\\n\\end{bmatrix}$$&quot;,&quot;font&quot;:{&quot;family&quot;:&quot;Arial&quot;,&quot;size&quot;:12,&quot;color&quot;:&quot;#000000&quot;},&quot;ts&quot;:1631732237382,&quot;cs&quot;:&quot;VIuxHb68OmMC/q3lVe0gIA==&quot;,&quot;size&quot;:{&quot;width&quot;:131.83333333333334,&quot;height&quot;:97.66666666666667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2443" y="2892234"/>
            <a:ext cx="1105994" cy="83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3" descr="{&quot;id&quot;:&quot;1&quot;,&quot;code&quot;:&quot;$$\\begin{bmatrix}\n{1}&amp;{0}&amp;{0}&amp;{0}\\\\\n{0}&amp;{2}&amp;{0}&amp;{5}\\\\\n{0}&amp;{0}&amp;{3}&amp;{0}\\\\\n{0}&amp;{0}&amp;{0}&amp;{1}\\\\\n\\end{bmatrix}$$&quot;,&quot;backgroundColorModified&quot;:false,&quot;aid&quot;:null,&quot;font&quot;:{&quot;size&quot;:10,&quot;family&quot;:&quot;Arial&quot;,&quot;color&quot;:&quot;#000000&quot;},&quot;type&quot;:&quot;$$&quot;,&quot;backgroundColor&quot;:&quot;#FFFFFF&quot;,&quot;ts&quot;:1631743342254,&quot;cs&quot;:&quot;gjmoWwgBJOzissdMbEgLuA==&quot;,&quot;size&quot;:{&quot;width&quot;:89.33333333333333,&quot;height&quot;:81.3333333333333}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76075" y="2998146"/>
            <a:ext cx="8509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3"/>
          <p:cNvSpPr txBox="1"/>
          <p:nvPr/>
        </p:nvSpPr>
        <p:spPr>
          <a:xfrm>
            <a:off x="1035888" y="3733875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PushMatrix()</a:t>
            </a:r>
            <a:endParaRPr sz="700" b="1"/>
          </a:p>
        </p:txBody>
      </p:sp>
      <p:pic>
        <p:nvPicPr>
          <p:cNvPr id="376" name="Google Shape;376;p23" descr="{&quot;id&quot;:&quot;1&quot;,&quot;type&quot;:&quot;$$&quot;,&quot;backgroundColorModified&quot;:false,&quot;code&quot;:&quot;$$\\begin{bmatrix}\n{0}&amp;{-1}&amp;{0}&amp;{0}\\\\\n{1}&amp;{0}&amp;{0}&amp;{0}\\\\\n{0}&amp;{0}&amp;{1}&amp;{0}\\\\\n{0}&amp;{0}&amp;{0}&amp;{1}\\\\\n\\end{bmatrix}$$&quot;,&quot;aid&quot;:null,&quot;backgroundColor&quot;:&quot;#FFFFFF&quot;,&quot;font&quot;:{&quot;color&quot;:&quot;#000000&quot;,&quot;size&quot;:10.5,&quot;family&quot;:&quot;Arial&quot;},&quot;ts&quot;:1631743541426,&quot;cs&quot;:&quot;VUcW3V7L0CwF7flg/P5kcw==&quot;,&quot;size&quot;:{&quot;width&quot;:106.33333333333333,&quot;height&quot;:85.5}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64711" y="4134423"/>
            <a:ext cx="1012825" cy="814388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3"/>
          <p:cNvSpPr txBox="1"/>
          <p:nvPr/>
        </p:nvSpPr>
        <p:spPr>
          <a:xfrm>
            <a:off x="1035888" y="4352100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Rotação (0, 0, 1, 1.57)</a:t>
            </a:r>
            <a:endParaRPr sz="700" b="1"/>
          </a:p>
        </p:txBody>
      </p:sp>
      <p:pic>
        <p:nvPicPr>
          <p:cNvPr id="378" name="Google Shape;378;p23" descr="{&quot;font&quot;:{&quot;size&quot;:10.5,&quot;color&quot;:&quot;#000000&quot;,&quot;family&quot;:&quot;Arial&quot;},&quot;backgroundColorModified&quot;:false,&quot;code&quot;:&quot;$$\\begin{bmatrix}\n{1}&amp;{0}&amp;{0}&amp;{0}\\\\\n{0}&amp;{2}&amp;{0}&amp;{5}\\\\\n{0}&amp;{0}&amp;{3}&amp;{0}\\\\\n{0}&amp;{0}&amp;{0}&amp;{1}\\\\\n\\end{bmatrix}\\cdot$$&quot;,&quot;type&quot;:&quot;$$&quot;,&quot;backgroundColor&quot;:&quot;#FFFFFF&quot;,&quot;id&quot;:&quot;1&quot;,&quot;aid&quot;:null,&quot;ts&quot;:1631743456566,&quot;cs&quot;:&quot;Nqpy+NqiTb6IwqSjd8ar0A==&quot;,&quot;size&quot;:{&quot;width&quot;:102.16666666666667,&quot;height&quot;:85.5}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02187" y="4134417"/>
            <a:ext cx="973138" cy="814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3" descr="{&quot;font&quot;:{&quot;family&quot;:&quot;Arial&quot;,&quot;size&quot;:10.5,&quot;color&quot;:&quot;#000000&quot;},&quot;backgroundColor&quot;:&quot;#FFFFFF&quot;,&quot;aid&quot;:null,&quot;id&quot;:&quot;1&quot;,&quot;code&quot;:&quot;$$=\\begin{bmatrix}\n{0}&amp;{-1}&amp;{0}&amp;{0}\\\\\n{2}&amp;{0}&amp;{0}&amp;{5}\\\\\n{0}&amp;{0}&amp;{3}&amp;{0}\\\\\n{0}&amp;{0}&amp;{0}&amp;{1}\\\\\n\\end{bmatrix}$$&quot;,&quot;type&quot;:&quot;$$&quot;,&quot;backgroundColorModified&quot;:false,&quot;ts&quot;:1631743778158,&quot;cs&quot;:&quot;qLsMqqx5JcU9kX40ZCf0aw==&quot;,&quot;size&quot;:{&quot;width&quot;:128,&quot;height&quot;:85.5}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16701" y="4172238"/>
            <a:ext cx="1219200" cy="814388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3"/>
          <p:cNvSpPr txBox="1"/>
          <p:nvPr/>
        </p:nvSpPr>
        <p:spPr>
          <a:xfrm>
            <a:off x="1035900" y="4957969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PushMatrix()</a:t>
            </a:r>
            <a:endParaRPr sz="700" b="1"/>
          </a:p>
        </p:txBody>
      </p:sp>
      <p:pic>
        <p:nvPicPr>
          <p:cNvPr id="381" name="Google Shape;381;p23" descr="{&quot;code&quot;:&quot;$$\\begin{bmatrix}\n{0}&amp;{-1}&amp;{0}&amp;{0}\\\\\n{2}&amp;{0}&amp;{0}&amp;{5}\\\\\n{0}&amp;{0}&amp;{3}&amp;{0}\\\\\n{0}&amp;{0}&amp;{0}&amp;{1}\\\\\n\\end{bmatrix}$$&quot;,&quot;backgroundColor&quot;:&quot;#FFFFFF&quot;,&quot;type&quot;:&quot;$$&quot;,&quot;font&quot;:{&quot;family&quot;:&quot;Arial&quot;,&quot;color&quot;:&quot;#000000&quot;,&quot;size&quot;:10.5},&quot;id&quot;:&quot;1&quot;,&quot;backgroundColorModified&quot;:false,&quot;aid&quot;:null,&quot;ts&quot;:1631743836012,&quot;cs&quot;:&quot;vd9FR8Dl+kfGX2L+L8UNkg==&quot;,&quot;size&quot;:{&quot;width&quot;:106.33333333333341,&quot;height&quot;:85.5}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68025" y="2155925"/>
            <a:ext cx="867024" cy="697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Outra Forma de Pensar</a:t>
            </a:r>
            <a:endParaRPr/>
          </a:p>
        </p:txBody>
      </p:sp>
      <p:sp>
        <p:nvSpPr>
          <p:cNvPr id="388" name="Google Shape;388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sp>
        <p:nvSpPr>
          <p:cNvPr id="389" name="Google Shape;389;p24"/>
          <p:cNvSpPr/>
          <p:nvPr/>
        </p:nvSpPr>
        <p:spPr>
          <a:xfrm rot="5400000">
            <a:off x="510608" y="1947125"/>
            <a:ext cx="586800" cy="658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90" name="Google Shape;390;p24"/>
          <p:cNvSpPr txBox="1"/>
          <p:nvPr/>
        </p:nvSpPr>
        <p:spPr>
          <a:xfrm>
            <a:off x="1061796" y="2206517"/>
            <a:ext cx="2132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Translate (0, 5, 0)</a:t>
            </a:r>
            <a:endParaRPr sz="1700"/>
          </a:p>
        </p:txBody>
      </p:sp>
      <p:sp>
        <p:nvSpPr>
          <p:cNvPr id="391" name="Google Shape;391;p24"/>
          <p:cNvSpPr/>
          <p:nvPr/>
        </p:nvSpPr>
        <p:spPr>
          <a:xfrm rot="5400000">
            <a:off x="804791" y="2585488"/>
            <a:ext cx="586800" cy="658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92" name="Google Shape;392;p24"/>
          <p:cNvSpPr txBox="1"/>
          <p:nvPr/>
        </p:nvSpPr>
        <p:spPr>
          <a:xfrm>
            <a:off x="1378597" y="2852420"/>
            <a:ext cx="2132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Escale (1, 2, 3)</a:t>
            </a:r>
            <a:endParaRPr sz="1700"/>
          </a:p>
        </p:txBody>
      </p:sp>
      <p:sp>
        <p:nvSpPr>
          <p:cNvPr id="393" name="Google Shape;393;p24"/>
          <p:cNvSpPr/>
          <p:nvPr/>
        </p:nvSpPr>
        <p:spPr>
          <a:xfrm rot="5400000">
            <a:off x="1117347" y="3234524"/>
            <a:ext cx="586800" cy="658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94" name="Google Shape;394;p24"/>
          <p:cNvSpPr txBox="1"/>
          <p:nvPr/>
        </p:nvSpPr>
        <p:spPr>
          <a:xfrm>
            <a:off x="1698693" y="3501443"/>
            <a:ext cx="2900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Rotacione (0, 0, 1, 1.57)</a:t>
            </a:r>
            <a:endParaRPr sz="1700"/>
          </a:p>
        </p:txBody>
      </p:sp>
      <p:sp>
        <p:nvSpPr>
          <p:cNvPr id="395" name="Google Shape;395;p24"/>
          <p:cNvSpPr txBox="1"/>
          <p:nvPr/>
        </p:nvSpPr>
        <p:spPr>
          <a:xfrm>
            <a:off x="4109052" y="1423350"/>
            <a:ext cx="49158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Identidade * pontos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Identidade * Translação * pontos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Identidade * Translação * Escala * pontos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Identidade * Translação * Escala * Rotação * pontos</a:t>
            </a:r>
            <a:endParaRPr sz="1500">
              <a:solidFill>
                <a:schemeClr val="dk1"/>
              </a:solidFill>
            </a:endParaRPr>
          </a:p>
        </p:txBody>
      </p:sp>
      <p:graphicFrame>
        <p:nvGraphicFramePr>
          <p:cNvPr id="396" name="Google Shape;396;p24"/>
          <p:cNvGraphicFramePr/>
          <p:nvPr/>
        </p:nvGraphicFramePr>
        <p:xfrm>
          <a:off x="360650" y="1332021"/>
          <a:ext cx="8509450" cy="2546800"/>
        </p:xfrm>
        <a:graphic>
          <a:graphicData uri="http://schemas.openxmlformats.org/drawingml/2006/table">
            <a:tbl>
              <a:tblPr>
                <a:noFill/>
                <a:tableStyleId>{E1AD43F3-AA3D-4D6E-BC26-C369A5A6721D}</a:tableStyleId>
              </a:tblPr>
              <a:tblGrid>
                <a:gridCol w="369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6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ATIVIDADE:</a:t>
            </a:r>
            <a:endParaRPr dirty="0"/>
          </a:p>
        </p:txBody>
      </p:sp>
      <p:sp>
        <p:nvSpPr>
          <p:cNvPr id="351" name="Google Shape;351;p3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Acesse o notebook no site da disciplina.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Crie uma cópia para você e realize todos os exercícios.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Voltamos em 30 minutos? </a:t>
            </a:r>
            <a:endParaRPr dirty="0"/>
          </a:p>
        </p:txBody>
      </p:sp>
      <p:sp>
        <p:nvSpPr>
          <p:cNvPr id="352" name="Google Shape;352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12111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Terceira parte do projeto 1</a:t>
            </a:r>
            <a:endParaRPr dirty="0"/>
          </a:p>
        </p:txBody>
      </p:sp>
      <p:sp>
        <p:nvSpPr>
          <p:cNvPr id="757" name="Google Shape;757;p7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  <p:pic>
        <p:nvPicPr>
          <p:cNvPr id="758" name="Google Shape;758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4894" y="885237"/>
            <a:ext cx="2276745" cy="1432389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74"/>
          <p:cNvSpPr/>
          <p:nvPr/>
        </p:nvSpPr>
        <p:spPr>
          <a:xfrm>
            <a:off x="474900" y="2317625"/>
            <a:ext cx="2276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letras</a:t>
            </a: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/>
          </a:p>
        </p:txBody>
      </p:sp>
      <p:sp>
        <p:nvSpPr>
          <p:cNvPr id="763" name="Google Shape;763;p74"/>
          <p:cNvSpPr/>
          <p:nvPr/>
        </p:nvSpPr>
        <p:spPr>
          <a:xfrm>
            <a:off x="2565712" y="5115192"/>
            <a:ext cx="40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https://lpsoares.github.io/Renderizador/</a:t>
            </a:r>
            <a:r>
              <a:rPr lang="pt-BR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 dirty="0"/>
          </a:p>
        </p:txBody>
      </p:sp>
      <p:pic>
        <p:nvPicPr>
          <p:cNvPr id="766" name="Google Shape;766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2518" y="932005"/>
            <a:ext cx="1923712" cy="135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74"/>
          <p:cNvSpPr/>
          <p:nvPr/>
        </p:nvSpPr>
        <p:spPr>
          <a:xfrm>
            <a:off x="3622505" y="2288518"/>
            <a:ext cx="192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avatar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sp>
        <p:nvSpPr>
          <p:cNvPr id="3" name="Google Shape;767;p74">
            <a:extLst>
              <a:ext uri="{FF2B5EF4-FFF2-40B4-BE49-F238E27FC236}">
                <a16:creationId xmlns:a16="http://schemas.microsoft.com/office/drawing/2014/main" id="{E9C9F3ED-1D09-017E-5F07-DA87E831F471}"/>
              </a:ext>
            </a:extLst>
          </p:cNvPr>
          <p:cNvSpPr/>
          <p:nvPr/>
        </p:nvSpPr>
        <p:spPr>
          <a:xfrm>
            <a:off x="6392364" y="2288518"/>
            <a:ext cx="202926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tiradetrinagulos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C5855-09AE-82CE-C159-CDBA405CF9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2239" y="933395"/>
            <a:ext cx="2029261" cy="13551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0F4CB5-DF6F-2655-5F45-802D5D76FE81}"/>
              </a:ext>
            </a:extLst>
          </p:cNvPr>
          <p:cNvSpPr txBox="1"/>
          <p:nvPr/>
        </p:nvSpPr>
        <p:spPr>
          <a:xfrm>
            <a:off x="2410264" y="4305073"/>
            <a:ext cx="458571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dirty="0">
                <a:solidFill>
                  <a:srgbClr val="FF0000"/>
                </a:solidFill>
              </a:rPr>
              <a:t>Além de Outros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382A10A-8F34-7F73-D522-F94966F804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10200" y="2811801"/>
            <a:ext cx="1923600" cy="1279418"/>
          </a:xfrm>
          <a:prstGeom prst="rect">
            <a:avLst/>
          </a:prstGeom>
        </p:spPr>
      </p:pic>
      <p:sp>
        <p:nvSpPr>
          <p:cNvPr id="6" name="Google Shape;767;p74">
            <a:extLst>
              <a:ext uri="{FF2B5EF4-FFF2-40B4-BE49-F238E27FC236}">
                <a16:creationId xmlns:a16="http://schemas.microsoft.com/office/drawing/2014/main" id="{A66FBCDA-3AD2-461A-F20C-044B7FDDE734}"/>
              </a:ext>
            </a:extLst>
          </p:cNvPr>
          <p:cNvSpPr/>
          <p:nvPr/>
        </p:nvSpPr>
        <p:spPr>
          <a:xfrm>
            <a:off x="3622505" y="4093161"/>
            <a:ext cx="192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leques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" name="Google Shape;926;p84">
            <a:extLst>
              <a:ext uri="{FF2B5EF4-FFF2-40B4-BE49-F238E27FC236}">
                <a16:creationId xmlns:a16="http://schemas.microsoft.com/office/drawing/2014/main" id="{6B7D207C-3CDB-6796-6AE9-01CDCB488D7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lang="pt-BR"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Fabio Orfali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&lt;fabioO1@insper.edu.br&gt;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Topologia versus Geometria</a:t>
            </a:r>
            <a:endParaRPr/>
          </a:p>
        </p:txBody>
      </p:sp>
      <p:sp>
        <p:nvSpPr>
          <p:cNvPr id="548" name="Google Shape;548;p53"/>
          <p:cNvSpPr txBox="1">
            <a:spLocks noGrp="1"/>
          </p:cNvSpPr>
          <p:nvPr>
            <p:ph type="body" idx="1"/>
          </p:nvPr>
        </p:nvSpPr>
        <p:spPr>
          <a:xfrm>
            <a:off x="475013" y="856049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Mesma geometria, diferente topologia da malha </a:t>
            </a:r>
            <a:endParaRPr/>
          </a:p>
        </p:txBody>
      </p:sp>
      <p:sp>
        <p:nvSpPr>
          <p:cNvPr id="549" name="Google Shape;549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sp>
        <p:nvSpPr>
          <p:cNvPr id="550" name="Google Shape;550;p53"/>
          <p:cNvSpPr txBox="1"/>
          <p:nvPr/>
        </p:nvSpPr>
        <p:spPr>
          <a:xfrm>
            <a:off x="475013" y="320506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Mesma topologia, diferente geometria</a:t>
            </a:r>
            <a:endParaRPr/>
          </a:p>
        </p:txBody>
      </p:sp>
      <p:pic>
        <p:nvPicPr>
          <p:cNvPr id="551" name="Google Shape;551;p53" descr="page16image36103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3813" y="1396286"/>
            <a:ext cx="3577389" cy="1518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53" descr="page16image361028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03813" y="3730284"/>
            <a:ext cx="3742731" cy="1728571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53"/>
          <p:cNvSpPr/>
          <p:nvPr/>
        </p:nvSpPr>
        <p:spPr>
          <a:xfrm>
            <a:off x="3238500" y="1327520"/>
            <a:ext cx="685800" cy="165570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53"/>
          <p:cNvSpPr/>
          <p:nvPr/>
        </p:nvSpPr>
        <p:spPr>
          <a:xfrm>
            <a:off x="5284544" y="1334955"/>
            <a:ext cx="685800" cy="165570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6ACE8-C9BC-E385-E622-CF7473FAD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Blend Shapes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E97F9E-68E7-17F1-F032-9BED460455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</a:t>
            </a:fld>
            <a:endParaRPr lang="pt-BR"/>
          </a:p>
        </p:txBody>
      </p:sp>
      <p:pic>
        <p:nvPicPr>
          <p:cNvPr id="1026" name="Picture 2" descr="Real-time Facial Performance Capture with iPhone X">
            <a:extLst>
              <a:ext uri="{FF2B5EF4-FFF2-40B4-BE49-F238E27FC236}">
                <a16:creationId xmlns:a16="http://schemas.microsoft.com/office/drawing/2014/main" id="{609FAB80-391E-7494-5575-1F982FA78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610" y="836676"/>
            <a:ext cx="3607462" cy="441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A6ED7C-25B3-9D35-5459-F6167249DADB}"/>
              </a:ext>
            </a:extLst>
          </p:cNvPr>
          <p:cNvSpPr txBox="1"/>
          <p:nvPr/>
        </p:nvSpPr>
        <p:spPr>
          <a:xfrm>
            <a:off x="3090672" y="5432059"/>
            <a:ext cx="52417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Fonte: https://</a:t>
            </a:r>
            <a:r>
              <a:rPr lang="en-US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blog.enabled.com.au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en-US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iphonex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-face-tracking/</a:t>
            </a:r>
          </a:p>
        </p:txBody>
      </p:sp>
    </p:spTree>
    <p:extLst>
      <p:ext uri="{BB962C8B-B14F-4D97-AF65-F5344CB8AC3E}">
        <p14:creationId xmlns:p14="http://schemas.microsoft.com/office/powerpoint/2010/main" val="7111171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54" descr="page3image358212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7286" y="4286008"/>
            <a:ext cx="2321021" cy="1065841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Malha de Triângulos Grande</a:t>
            </a:r>
            <a:endParaRPr dirty="0"/>
          </a:p>
        </p:txBody>
      </p:sp>
      <p:sp>
        <p:nvSpPr>
          <p:cNvPr id="560" name="Google Shape;560;p54"/>
          <p:cNvSpPr txBox="1">
            <a:spLocks noGrp="1"/>
          </p:cNvSpPr>
          <p:nvPr>
            <p:ph type="body" idx="1"/>
          </p:nvPr>
        </p:nvSpPr>
        <p:spPr>
          <a:xfrm>
            <a:off x="342422" y="742733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 b="1" dirty="0"/>
              <a:t>Digital Michelangelo Project</a:t>
            </a:r>
            <a:endParaRPr dirty="0"/>
          </a:p>
        </p:txBody>
      </p:sp>
      <p:sp>
        <p:nvSpPr>
          <p:cNvPr id="561" name="Google Shape;561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pic>
        <p:nvPicPr>
          <p:cNvPr id="562" name="Google Shape;562;p54" descr="page3image358210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872" y="785611"/>
            <a:ext cx="3908475" cy="4189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54" descr="page3image3582540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6611" y="3775901"/>
            <a:ext cx="2345813" cy="11963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FB8835-3E06-D5E8-6755-A988B7C95A7B}"/>
              </a:ext>
            </a:extLst>
          </p:cNvPr>
          <p:cNvSpPr txBox="1"/>
          <p:nvPr/>
        </p:nvSpPr>
        <p:spPr>
          <a:xfrm>
            <a:off x="1325880" y="5394727"/>
            <a:ext cx="70618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Fonte: 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6"/>
              </a:rPr>
              <a:t>https://graphics.stanford.edu/papers/dmich-sig00/dmich-sig00-nogamma-comp-low.pdf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5DF397-77C9-607B-E988-E6F19ED5B3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379" y="1076720"/>
            <a:ext cx="3367814" cy="2656304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Malha de Triângulos Gigantesca</a:t>
            </a:r>
            <a:endParaRPr dirty="0"/>
          </a:p>
        </p:txBody>
      </p:sp>
      <p:sp>
        <p:nvSpPr>
          <p:cNvPr id="570" name="Google Shape;570;p5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571" name="Google Shape;571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572" name="Google Shape;572;p55" descr="page4image52816720"/>
          <p:cNvPicPr preferRelativeResize="0"/>
          <p:nvPr/>
        </p:nvPicPr>
        <p:blipFill rotWithShape="1">
          <a:blip r:embed="rId3">
            <a:alphaModFix/>
          </a:blip>
          <a:srcRect l="5093" t="22434" r="5388" b="14916"/>
          <a:stretch/>
        </p:blipFill>
        <p:spPr>
          <a:xfrm>
            <a:off x="432780" y="897317"/>
            <a:ext cx="8343767" cy="437949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55"/>
          <p:cNvSpPr/>
          <p:nvPr/>
        </p:nvSpPr>
        <p:spPr>
          <a:xfrm>
            <a:off x="475012" y="897317"/>
            <a:ext cx="6567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Google Earth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Malha reconstruída de imagens de satélite e aéreas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Trilhões de triângulos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</TotalTime>
  <Words>4376</Words>
  <Application>Microsoft Macintosh PowerPoint</Application>
  <PresentationFormat>On-screen Show (16:10)</PresentationFormat>
  <Paragraphs>746</Paragraphs>
  <Slides>57</Slides>
  <Notes>54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Charm</vt:lpstr>
      <vt:lpstr>Verdana</vt:lpstr>
      <vt:lpstr>Courier New</vt:lpstr>
      <vt:lpstr>Arial</vt:lpstr>
      <vt:lpstr>Personalizar design</vt:lpstr>
      <vt:lpstr>PowerPoint Presentation</vt:lpstr>
      <vt:lpstr>Scratchapixel</vt:lpstr>
      <vt:lpstr>Computação Gráfica</vt:lpstr>
      <vt:lpstr>Malha de Triângulos</vt:lpstr>
      <vt:lpstr>Malha de Triângulos Pequena</vt:lpstr>
      <vt:lpstr>Topologia versus Geometria</vt:lpstr>
      <vt:lpstr>Blend Shapes</vt:lpstr>
      <vt:lpstr>Malha de Triângulos Grande</vt:lpstr>
      <vt:lpstr>Malha de Triângulos Gigantesca</vt:lpstr>
      <vt:lpstr>Pipeline de Processamento Geométrico</vt:lpstr>
      <vt:lpstr>Mais Tarefas de Processamento Geométrico</vt:lpstr>
      <vt:lpstr>Upsampling (Refinando Malha)</vt:lpstr>
      <vt:lpstr>Downsampling (Simplificando a Malha)</vt:lpstr>
      <vt:lpstr>Homogeneizando Malha</vt:lpstr>
      <vt:lpstr>Lista de Triângulos</vt:lpstr>
      <vt:lpstr>Lista de Pontos e sua conexão por índices</vt:lpstr>
      <vt:lpstr>Comparação</vt:lpstr>
      <vt:lpstr>Estrutura de Dados Topológicas</vt:lpstr>
      <vt:lpstr>Validade Topológica: Manifold</vt:lpstr>
      <vt:lpstr>Validade Topológica: Manifold</vt:lpstr>
      <vt:lpstr>Validade Topológica: Consistência da Orientação</vt:lpstr>
      <vt:lpstr>X3D</vt:lpstr>
      <vt:lpstr>TriangleStripSet </vt:lpstr>
      <vt:lpstr>TriangleStripSet (exemplo) </vt:lpstr>
      <vt:lpstr>IndexedTriangleStripSet </vt:lpstr>
      <vt:lpstr>IndexedTriangleStripSet (exemplo) </vt:lpstr>
      <vt:lpstr>Cuidado</vt:lpstr>
      <vt:lpstr>IndexedFaceSet </vt:lpstr>
      <vt:lpstr>IndexedFaceSet</vt:lpstr>
      <vt:lpstr>Exemplo IndexedFaceSet</vt:lpstr>
      <vt:lpstr>Exemplo IndexedFaceSet</vt:lpstr>
      <vt:lpstr>Exemplo IndexedFaceSet</vt:lpstr>
      <vt:lpstr>Computação Gráfica</vt:lpstr>
      <vt:lpstr>Grafo de Cena (Scene Graph)</vt:lpstr>
      <vt:lpstr>Grafo de Cena (parece, mas não é uma árvore)</vt:lpstr>
      <vt:lpstr>Grafo de Cena</vt:lpstr>
      <vt:lpstr>Instanciação – partes do modelo</vt:lpstr>
      <vt:lpstr>Grafo de Cena</vt:lpstr>
      <vt:lpstr>Para que server esta organização?</vt:lpstr>
      <vt:lpstr>Traversal</vt:lpstr>
      <vt:lpstr>Esqueleto – Representação Hierárquica</vt:lpstr>
      <vt:lpstr>Representação Hierárquica </vt:lpstr>
      <vt:lpstr>Implementando Representação Hierárquica</vt:lpstr>
      <vt:lpstr>Implementando Representação Hierárquica</vt:lpstr>
      <vt:lpstr>Implementando Representação Hierárquica</vt:lpstr>
      <vt:lpstr>Cena em X3D</vt:lpstr>
      <vt:lpstr>Cena em X3D</vt:lpstr>
      <vt:lpstr>Cena em X3D</vt:lpstr>
      <vt:lpstr>Perguntas</vt:lpstr>
      <vt:lpstr>Perguntas</vt:lpstr>
      <vt:lpstr>Perguntas</vt:lpstr>
      <vt:lpstr>Usando Matrizes</vt:lpstr>
      <vt:lpstr>Usando Matrizes</vt:lpstr>
      <vt:lpstr>Outra Forma de Pensar</vt:lpstr>
      <vt:lpstr>ATIVIDADE:</vt:lpstr>
      <vt:lpstr>Terceira parte do projeto 1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31</cp:revision>
  <dcterms:modified xsi:type="dcterms:W3CDTF">2024-09-05T01:55:49Z</dcterms:modified>
</cp:coreProperties>
</file>